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9" r:id="rId2"/>
    <p:sldId id="257" r:id="rId3"/>
    <p:sldId id="268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78" r:id="rId14"/>
  </p:sldIdLst>
  <p:sldSz cx="9144000" cy="6858000" type="screen4x3"/>
  <p:notesSz cx="6858000" cy="9144000"/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7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smtClean="0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457200" y="359465"/>
            <a:ext cx="8229600" cy="1143000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4" name="Rectangl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A47F77-F30F-4AD5-BEE2-026F9ABF47FE}" type="datetimeFigureOut">
              <a:rPr lang="zh-TW" altLang="en-US"/>
              <a:pPr>
                <a:defRPr/>
              </a:pPr>
              <a:t>2014/5/14</a:t>
            </a:fld>
            <a:endParaRPr lang="zh-TW" altLang="en-US"/>
          </a:p>
        </p:txBody>
      </p:sp>
      <p:sp>
        <p:nvSpPr>
          <p:cNvPr id="5" name="Rectangle 2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1A5F52-8209-468F-97D9-99A9A02B5243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57200" y="359465"/>
            <a:ext cx="8229600" cy="1143000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Rectangl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BF594E-6C84-4474-ADEA-23860896DD0A}" type="datetimeFigureOut">
              <a:rPr lang="zh-TW" altLang="en-US"/>
              <a:pPr>
                <a:defRPr/>
              </a:pPr>
              <a:t>2014/5/14</a:t>
            </a:fld>
            <a:endParaRPr lang="zh-TW" altLang="en-US"/>
          </a:p>
        </p:txBody>
      </p:sp>
      <p:sp>
        <p:nvSpPr>
          <p:cNvPr id="4" name="Rectangle 2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Rectangle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85F2CB-CA19-4B33-9402-EEF2A853348F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B57708-DC72-4FC8-95A9-758EEAD94EF0}" type="datetimeFigureOut">
              <a:rPr lang="zh-TW" altLang="en-US"/>
              <a:pPr>
                <a:defRPr/>
              </a:pPr>
              <a:t>2014/5/14</a:t>
            </a:fld>
            <a:endParaRPr lang="zh-TW" altLang="en-US"/>
          </a:p>
        </p:txBody>
      </p:sp>
      <p:sp>
        <p:nvSpPr>
          <p:cNvPr id="3" name="Rectangle 2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Rectangle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BE585F-66EC-40E1-B46F-8FEB578471F8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標題及兩欄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smtClean="0"/>
          </a:p>
        </p:txBody>
      </p:sp>
      <p:sp>
        <p:nvSpPr>
          <p:cNvPr id="11" name="Rectangle 11"/>
          <p:cNvSpPr>
            <a:spLocks noGrp="1"/>
          </p:cNvSpPr>
          <p:nvPr>
            <p:ph type="body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smtClean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359465"/>
            <a:ext cx="8229600" cy="1143000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5" name="Rectangl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FE8A05-A01C-4D58-A939-F212F1327AD4}" type="datetimeFigureOut">
              <a:rPr lang="zh-TW" altLang="en-US"/>
              <a:pPr>
                <a:defRPr/>
              </a:pPr>
              <a:t>2014/5/14</a:t>
            </a:fld>
            <a:endParaRPr lang="zh-TW" altLang="en-US"/>
          </a:p>
        </p:txBody>
      </p:sp>
      <p:sp>
        <p:nvSpPr>
          <p:cNvPr id="6" name="Rectangle 2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4900E0-2944-4FC4-B960-6ACB7725D5F8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smtClean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57200" y="359465"/>
            <a:ext cx="8229600" cy="1143000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4" name="Rectangl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104472-1A80-4321-AD90-FA929D8F8F84}" type="datetimeFigureOut">
              <a:rPr lang="zh-TW" altLang="en-US"/>
              <a:pPr>
                <a:defRPr/>
              </a:pPr>
              <a:t>2014/5/14</a:t>
            </a:fld>
            <a:endParaRPr lang="zh-TW" altLang="en-US"/>
          </a:p>
        </p:txBody>
      </p:sp>
      <p:sp>
        <p:nvSpPr>
          <p:cNvPr id="5" name="Rectangle 2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E4ACC7-726F-4D35-A993-4B340B853087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ctangle 30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smtClean="0"/>
          </a:p>
        </p:txBody>
      </p:sp>
      <p:sp>
        <p:nvSpPr>
          <p:cNvPr id="17" name="Rectangle 17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smtClean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359465"/>
            <a:ext cx="8229600" cy="1143000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5" name="Rectangl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BD4153-318F-45A0-9D5D-29DEF1B7CCA4}" type="datetimeFigureOut">
              <a:rPr lang="zh-TW" altLang="en-US"/>
              <a:pPr>
                <a:defRPr/>
              </a:pPr>
              <a:t>2014/5/14</a:t>
            </a:fld>
            <a:endParaRPr lang="zh-TW" altLang="en-US"/>
          </a:p>
        </p:txBody>
      </p:sp>
      <p:sp>
        <p:nvSpPr>
          <p:cNvPr id="6" name="Rectangle 2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DD64EF-AF43-488C-A220-9416B0389BFA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shade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image5.png"/>
          <p:cNvPicPr>
            <a:picLocks noChangeAspect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image6.png"/>
          <p:cNvPicPr>
            <a:picLocks noChangeAspect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8" name="Rectangle 30"/>
          <p:cNvSpPr>
            <a:spLocks noGrp="1"/>
          </p:cNvSpPr>
          <p:nvPr>
            <p:ph type="title"/>
          </p:nvPr>
        </p:nvSpPr>
        <p:spPr bwMode="auto">
          <a:xfrm>
            <a:off x="457200" y="358775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  <a:endParaRPr lang="en-US" smtClean="0"/>
          </a:p>
        </p:txBody>
      </p:sp>
      <p:sp>
        <p:nvSpPr>
          <p:cNvPr id="1029" name="Rectangle 1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smtClean="0"/>
          </a:p>
        </p:txBody>
      </p:sp>
      <p:sp>
        <p:nvSpPr>
          <p:cNvPr id="6" name="Rectangle 6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 sz="1000">
                <a:latin typeface="+mn-lt"/>
                <a:ea typeface="+mn-ea"/>
              </a:defRPr>
            </a:lvl1pPr>
          </a:lstStyle>
          <a:p>
            <a:pPr>
              <a:defRPr/>
            </a:pPr>
            <a:fld id="{DDC45B33-3E40-4F1A-BBDD-11BB09391259}" type="datetimeFigureOut">
              <a:rPr lang="zh-TW" altLang="en-US"/>
              <a:pPr>
                <a:defRPr/>
              </a:pPr>
              <a:t>2014/5/14</a:t>
            </a:fld>
            <a:endParaRPr lang="zh-TW" altLang="en-US"/>
          </a:p>
        </p:txBody>
      </p:sp>
      <p:sp>
        <p:nvSpPr>
          <p:cNvPr id="20" name="Rectangle 20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 algn="ctr" fontAlgn="auto">
              <a:spcBef>
                <a:spcPts val="0"/>
              </a:spcBef>
              <a:spcAft>
                <a:spcPts val="0"/>
              </a:spcAft>
              <a:defRPr kumimoji="0" sz="10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21" name="Rectangle 21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 sz="1000">
                <a:latin typeface="+mn-lt"/>
                <a:ea typeface="+mn-ea"/>
              </a:defRPr>
            </a:lvl1pPr>
          </a:lstStyle>
          <a:p>
            <a:pPr>
              <a:defRPr/>
            </a:pPr>
            <a:fld id="{91ACF6C2-F292-47A6-9D9D-615C900A1E07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5" r:id="rId2"/>
    <p:sldLayoutId id="2147483664" r:id="rId3"/>
    <p:sldLayoutId id="2147483663" r:id="rId4"/>
    <p:sldLayoutId id="2147483662" r:id="rId5"/>
    <p:sldLayoutId id="2147483661" r:id="rId6"/>
  </p:sldLayoutIdLst>
  <p:txStyles>
    <p:titleStyle>
      <a:defPPr>
        <a:defRPr sz="4400">
          <a:solidFill>
            <a:schemeClr val="tx1"/>
          </a:solidFill>
          <a:latin typeface="+mj-lt"/>
          <a:ea typeface="+mj-ea"/>
          <a:cs typeface="+mj-cs"/>
        </a:defRPr>
      </a:defPPr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j-lt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orbe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orbe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orbe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orbel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orbel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orbel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orbel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orbel" pitchFamily="34" charset="0"/>
        </a:defRPr>
      </a:lvl9pPr>
    </p:titleStyle>
    <p:bodyStyle>
      <a:defPPr>
        <a:defRPr>
          <a:solidFill>
            <a:schemeClr val="tx1"/>
          </a:solidFill>
          <a:latin typeface="+mn-lt"/>
          <a:ea typeface="+mn-ea"/>
          <a:cs typeface="+mn-cs"/>
        </a:defRPr>
      </a:defPPr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eaLnBrk="1" hangingPunct="1">
        <a:buChar char="•"/>
        <a:defRPr sz="2000"/>
      </a:lvl6pPr>
      <a:lvl7pPr marL="2971800" indent="-228600" eaLnBrk="1" hangingPunct="1">
        <a:buChar char="•"/>
        <a:defRPr sz="2000"/>
      </a:lvl7pPr>
      <a:lvl8pPr marL="3429000" indent="-228600" eaLnBrk="1" hangingPunct="1">
        <a:buChar char="•"/>
        <a:defRPr sz="2000"/>
      </a:lvl8pPr>
      <a:lvl9pPr marL="3886200" indent="-228600" eaLnBrk="1" hangingPunct="1">
        <a:buChar char="•"/>
        <a:defRPr sz="2000"/>
      </a:lvl9pPr>
    </p:bodyStyle>
    <p:otherStyle>
      <a:defPPr>
        <a:defRPr>
          <a:solidFill>
            <a:schemeClr val="tx1"/>
          </a:solidFill>
          <a:latin typeface="+mn-lt"/>
          <a:ea typeface="+mn-ea"/>
          <a:cs typeface="+mn-cs"/>
        </a:defRPr>
      </a:defPPr>
      <a:lvl1pPr marL="0" eaLnBrk="1" hangingPunct="1">
        <a:defRPr/>
      </a:lvl1pPr>
      <a:lvl2pPr marL="457200" eaLnBrk="1" hangingPunct="1">
        <a:defRPr/>
      </a:lvl2pPr>
      <a:lvl3pPr marL="914400" eaLnBrk="1" hangingPunct="1">
        <a:defRPr/>
      </a:lvl3pPr>
      <a:lvl4pPr marL="1371600" eaLnBrk="1" hangingPunct="1">
        <a:defRPr/>
      </a:lvl4pPr>
      <a:lvl5pPr marL="1828800" eaLnBrk="1" hangingPunct="1">
        <a:defRPr/>
      </a:lvl5pPr>
      <a:lvl6pPr marL="2286000" eaLnBrk="1" hangingPunct="1">
        <a:defRPr/>
      </a:lvl6pPr>
      <a:lvl7pPr marL="2743200" eaLnBrk="1" hangingPunct="1">
        <a:defRPr/>
      </a:lvl7pPr>
      <a:lvl8pPr marL="3200400" eaLnBrk="1" hangingPunct="1">
        <a:defRPr/>
      </a:lvl8pPr>
      <a:lvl9pPr marL="3657600" eaLnBrk="1" hangingPunct="1">
        <a:defRPr/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1.jpeg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2846983" y="2397075"/>
            <a:ext cx="3712145" cy="132344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TW" altLang="en-US" sz="8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華康POP3體W12" panose="040B0C09000000000000" pitchFamily="81" charset="-120"/>
                <a:ea typeface="華康POP3體W12" panose="040B0C09000000000000" pitchFamily="81" charset="-120"/>
              </a:rPr>
              <a:t>疥瘡</a:t>
            </a:r>
          </a:p>
        </p:txBody>
      </p:sp>
      <p:pic>
        <p:nvPicPr>
          <p:cNvPr id="10242" name="Picture 4" descr="C:\Users\yiyun329\AppData\Local\Microsoft\Windows\Temporary Internet Files\Content.IE5\ZK04TPO1\MC900343293[1]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24525" y="3500438"/>
            <a:ext cx="3074988" cy="3217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文字版面配置區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zh-TW" smtClean="0">
                <a:solidFill>
                  <a:srgbClr val="000000"/>
                </a:solidFill>
                <a:latin typeface="華康古印體" pitchFamily="65" charset="-120"/>
                <a:ea typeface="華康古印體" pitchFamily="65" charset="-120"/>
              </a:rPr>
              <a:t>(</a:t>
            </a:r>
            <a:r>
              <a:rPr lang="zh-TW" altLang="en-US" smtClean="0">
                <a:solidFill>
                  <a:srgbClr val="000000"/>
                </a:solidFill>
                <a:latin typeface="華康古印體" pitchFamily="65" charset="-120"/>
                <a:ea typeface="華康古印體" pitchFamily="65" charset="-120"/>
              </a:rPr>
              <a:t>一</a:t>
            </a:r>
            <a:r>
              <a:rPr lang="en-US" altLang="zh-TW" smtClean="0">
                <a:solidFill>
                  <a:srgbClr val="000000"/>
                </a:solidFill>
                <a:latin typeface="華康古印體" pitchFamily="65" charset="-120"/>
                <a:ea typeface="華康古印體" pitchFamily="65" charset="-120"/>
              </a:rPr>
              <a:t>) </a:t>
            </a:r>
            <a:r>
              <a:rPr lang="zh-TW" altLang="en-US" smtClean="0">
                <a:solidFill>
                  <a:srgbClr val="000000"/>
                </a:solidFill>
                <a:latin typeface="華康古印體" pitchFamily="65" charset="-120"/>
                <a:ea typeface="華康古印體" pitchFamily="65" charset="-120"/>
              </a:rPr>
              <a:t>經醫師診斷確定後，使用滅疥藥物，必須從脖子塗抹到腳底，全身都要塗到，如背部、屁股縫、陰部、肚臍、手指間、腳趾縫、指甲縫等較不易塗敷部位均須徹底塗遍，不應只塗抹發癢部位；並遵守藥物標示及注意事項。</a:t>
            </a:r>
            <a:br>
              <a:rPr lang="zh-TW" altLang="en-US" smtClean="0">
                <a:solidFill>
                  <a:srgbClr val="000000"/>
                </a:solidFill>
                <a:latin typeface="華康古印體" pitchFamily="65" charset="-120"/>
                <a:ea typeface="華康古印體" pitchFamily="65" charset="-120"/>
              </a:rPr>
            </a:br>
            <a:endParaRPr lang="zh-TW" altLang="en-US" smtClean="0">
              <a:solidFill>
                <a:srgbClr val="000000"/>
              </a:solidFill>
              <a:latin typeface="華康古印體" pitchFamily="65" charset="-120"/>
              <a:ea typeface="華康古印體" pitchFamily="65" charset="-120"/>
            </a:endParaRPr>
          </a:p>
        </p:txBody>
      </p:sp>
      <p:sp>
        <p:nvSpPr>
          <p:cNvPr id="19458" name="標題 2"/>
          <p:cNvSpPr>
            <a:spLocks noGrp="1"/>
          </p:cNvSpPr>
          <p:nvPr>
            <p:ph type="title"/>
          </p:nvPr>
        </p:nvSpPr>
        <p:spPr>
          <a:xfrm>
            <a:off x="457200" y="358775"/>
            <a:ext cx="8229600" cy="909638"/>
          </a:xfrm>
        </p:spPr>
        <p:txBody>
          <a:bodyPr/>
          <a:lstStyle/>
          <a:p>
            <a:pPr algn="ctr" eaLnBrk="1" hangingPunct="1"/>
            <a:r>
              <a:rPr lang="zh-TW" altLang="en-US" sz="4000" smtClean="0">
                <a:latin typeface="華康流隸體" pitchFamily="65" charset="-120"/>
                <a:ea typeface="華康流隸體" pitchFamily="65" charset="-120"/>
              </a:rPr>
              <a:t>感染後防治措施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文字版面配置區 1"/>
          <p:cNvSpPr>
            <a:spLocks noGrp="1"/>
          </p:cNvSpPr>
          <p:nvPr>
            <p:ph type="body" idx="1"/>
          </p:nvPr>
        </p:nvSpPr>
        <p:spPr>
          <a:xfrm>
            <a:off x="457200" y="1628775"/>
            <a:ext cx="8229600" cy="4497388"/>
          </a:xfrm>
        </p:spPr>
        <p:txBody>
          <a:bodyPr/>
          <a:lstStyle/>
          <a:p>
            <a:pPr marL="0" indent="0"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zh-TW" smtClean="0">
                <a:solidFill>
                  <a:srgbClr val="000000"/>
                </a:solidFill>
                <a:latin typeface="華康古印體" pitchFamily="65" charset="-120"/>
                <a:ea typeface="華康古印體" pitchFamily="65" charset="-120"/>
              </a:rPr>
              <a:t>(</a:t>
            </a:r>
            <a:r>
              <a:rPr lang="zh-TW" altLang="en-US" smtClean="0">
                <a:solidFill>
                  <a:srgbClr val="000000"/>
                </a:solidFill>
                <a:latin typeface="華康古印體" pitchFamily="65" charset="-120"/>
                <a:ea typeface="華康古印體" pitchFamily="65" charset="-120"/>
              </a:rPr>
              <a:t>二</a:t>
            </a:r>
            <a:r>
              <a:rPr lang="en-US" altLang="zh-TW" smtClean="0">
                <a:solidFill>
                  <a:srgbClr val="000000"/>
                </a:solidFill>
                <a:latin typeface="華康古印體" pitchFamily="65" charset="-120"/>
                <a:ea typeface="華康古印體" pitchFamily="65" charset="-120"/>
              </a:rPr>
              <a:t>) </a:t>
            </a:r>
            <a:r>
              <a:rPr lang="zh-TW" altLang="en-US" smtClean="0">
                <a:solidFill>
                  <a:srgbClr val="000000"/>
                </a:solidFill>
                <a:latin typeface="華康古印體" pitchFamily="65" charset="-120"/>
                <a:ea typeface="華康古印體" pitchFamily="65" charset="-120"/>
              </a:rPr>
              <a:t>疥蟎離開身體</a:t>
            </a:r>
            <a:r>
              <a:rPr lang="en-US" altLang="zh-TW" smtClean="0">
                <a:solidFill>
                  <a:srgbClr val="000000"/>
                </a:solidFill>
                <a:latin typeface="華康古印體" pitchFamily="65" charset="-120"/>
                <a:ea typeface="華康古印體" pitchFamily="65" charset="-120"/>
              </a:rPr>
              <a:t>2 ~ 4</a:t>
            </a:r>
            <a:r>
              <a:rPr lang="zh-TW" altLang="en-US" smtClean="0">
                <a:solidFill>
                  <a:srgbClr val="000000"/>
                </a:solidFill>
                <a:latin typeface="華康古印體" pitchFamily="65" charset="-120"/>
                <a:ea typeface="華康古印體" pitchFamily="65" charset="-120"/>
              </a:rPr>
              <a:t>天後即會死亡，故治療開始前</a:t>
            </a:r>
            <a:r>
              <a:rPr lang="en-US" altLang="zh-TW" smtClean="0">
                <a:solidFill>
                  <a:srgbClr val="000000"/>
                </a:solidFill>
                <a:latin typeface="華康古印體" pitchFamily="65" charset="-120"/>
                <a:ea typeface="華康古印體" pitchFamily="65" charset="-120"/>
              </a:rPr>
              <a:t>3</a:t>
            </a:r>
            <a:r>
              <a:rPr lang="zh-TW" altLang="en-US" smtClean="0">
                <a:solidFill>
                  <a:srgbClr val="000000"/>
                </a:solidFill>
                <a:latin typeface="華康古印體" pitchFamily="65" charset="-120"/>
                <a:ea typeface="華康古印體" pitchFamily="65" charset="-120"/>
              </a:rPr>
              <a:t>天內，患者使用的床被單、衣服均須用</a:t>
            </a:r>
            <a:r>
              <a:rPr lang="en-US" altLang="zh-TW" smtClean="0">
                <a:solidFill>
                  <a:schemeClr val="accent2"/>
                </a:solidFill>
                <a:latin typeface="華康古印體" pitchFamily="65" charset="-120"/>
                <a:ea typeface="華康古印體" pitchFamily="65" charset="-120"/>
              </a:rPr>
              <a:t>60℃</a:t>
            </a:r>
            <a:r>
              <a:rPr lang="zh-TW" altLang="en-US" smtClean="0">
                <a:solidFill>
                  <a:srgbClr val="000000"/>
                </a:solidFill>
                <a:latin typeface="華康古印體" pitchFamily="65" charset="-120"/>
                <a:ea typeface="華康古印體" pitchFamily="65" charset="-120"/>
              </a:rPr>
              <a:t>以上的熱水清洗並以高熱乾燥，</a:t>
            </a:r>
            <a:r>
              <a:rPr lang="zh-TW" altLang="en-US" smtClean="0">
                <a:solidFill>
                  <a:schemeClr val="accent2"/>
                </a:solidFill>
                <a:latin typeface="華康古印體" pitchFamily="65" charset="-120"/>
                <a:ea typeface="華康古印體" pitchFamily="65" charset="-120"/>
              </a:rPr>
              <a:t>無法清洗或乾洗的衣物，密封於塑膠袋兩週。</a:t>
            </a:r>
            <a:r>
              <a:rPr lang="zh-TW" altLang="en-US" smtClean="0">
                <a:solidFill>
                  <a:srgbClr val="000000"/>
                </a:solidFill>
                <a:latin typeface="華康古印體" pitchFamily="65" charset="-120"/>
                <a:ea typeface="華康古印體" pitchFamily="65" charset="-120"/>
              </a:rPr>
              <a:t>患者衣物要與未患病者分開處理，並持續高溫處理至患者藥物停止使用為止。</a:t>
            </a:r>
          </a:p>
          <a:p>
            <a:pPr marL="0" indent="0" eaLnBrk="1" hangingPunct="1">
              <a:spcBef>
                <a:spcPct val="0"/>
              </a:spcBef>
              <a:buFontTx/>
              <a:buNone/>
            </a:pPr>
            <a:endParaRPr lang="zh-TW" altLang="en-US" smtClean="0">
              <a:solidFill>
                <a:srgbClr val="000000"/>
              </a:solidFill>
              <a:ea typeface="新細明體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文字版面配置區 1"/>
          <p:cNvSpPr>
            <a:spLocks noGrp="1"/>
          </p:cNvSpPr>
          <p:nvPr>
            <p:ph type="body" idx="1"/>
          </p:nvPr>
        </p:nvSpPr>
        <p:spPr>
          <a:xfrm>
            <a:off x="468313" y="981075"/>
            <a:ext cx="8229600" cy="5140325"/>
          </a:xfrm>
        </p:spPr>
        <p:txBody>
          <a:bodyPr/>
          <a:lstStyle/>
          <a:p>
            <a:pPr marL="0" indent="0"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zh-TW" smtClean="0">
                <a:solidFill>
                  <a:srgbClr val="000000"/>
                </a:solidFill>
                <a:latin typeface="華康古印體" pitchFamily="65" charset="-120"/>
                <a:ea typeface="華康古印體" pitchFamily="65" charset="-120"/>
              </a:rPr>
              <a:t>(</a:t>
            </a:r>
            <a:r>
              <a:rPr lang="zh-TW" altLang="en-US" smtClean="0">
                <a:solidFill>
                  <a:srgbClr val="000000"/>
                </a:solidFill>
                <a:latin typeface="華康古印體" pitchFamily="65" charset="-120"/>
                <a:ea typeface="華康古印體" pitchFamily="65" charset="-120"/>
              </a:rPr>
              <a:t>三</a:t>
            </a:r>
            <a:r>
              <a:rPr lang="en-US" altLang="zh-TW" smtClean="0">
                <a:solidFill>
                  <a:srgbClr val="000000"/>
                </a:solidFill>
                <a:latin typeface="華康古印體" pitchFamily="65" charset="-120"/>
                <a:ea typeface="華康古印體" pitchFamily="65" charset="-120"/>
              </a:rPr>
              <a:t>) </a:t>
            </a:r>
            <a:r>
              <a:rPr lang="zh-TW" altLang="en-US" smtClean="0">
                <a:solidFill>
                  <a:srgbClr val="000000"/>
                </a:solidFill>
                <a:latin typeface="華康古印體" pitchFamily="65" charset="-120"/>
                <a:ea typeface="華康古印體" pitchFamily="65" charset="-120"/>
              </a:rPr>
              <a:t>除去疥蟎及卵後，皮膚發癢及疹子約需一個月才會全部消失，此時可使用止癢的外用及口服藥物，以緩和症狀。若治療後</a:t>
            </a:r>
            <a:r>
              <a:rPr lang="en-US" altLang="zh-TW" smtClean="0">
                <a:solidFill>
                  <a:srgbClr val="000000"/>
                </a:solidFill>
                <a:latin typeface="華康古印體" pitchFamily="65" charset="-120"/>
                <a:ea typeface="華康古印體" pitchFamily="65" charset="-120"/>
              </a:rPr>
              <a:t>2 ~ 4</a:t>
            </a:r>
            <a:r>
              <a:rPr lang="zh-TW" altLang="en-US" smtClean="0">
                <a:solidFill>
                  <a:srgbClr val="000000"/>
                </a:solidFill>
                <a:latin typeface="華康古印體" pitchFamily="65" charset="-120"/>
                <a:ea typeface="華康古印體" pitchFamily="65" charset="-120"/>
              </a:rPr>
              <a:t>週皮膚仍會發癢或疹子再度出現，可能需要再次治療。</a:t>
            </a:r>
            <a:br>
              <a:rPr lang="zh-TW" altLang="en-US" smtClean="0">
                <a:solidFill>
                  <a:srgbClr val="000000"/>
                </a:solidFill>
                <a:latin typeface="華康古印體" pitchFamily="65" charset="-120"/>
                <a:ea typeface="華康古印體" pitchFamily="65" charset="-120"/>
              </a:rPr>
            </a:br>
            <a:r>
              <a:rPr lang="en-US" altLang="zh-TW" smtClean="0">
                <a:solidFill>
                  <a:srgbClr val="000000"/>
                </a:solidFill>
                <a:latin typeface="華康古印體" pitchFamily="65" charset="-120"/>
                <a:ea typeface="華康古印體" pitchFamily="65" charset="-120"/>
              </a:rPr>
              <a:t>(</a:t>
            </a:r>
            <a:r>
              <a:rPr lang="zh-TW" altLang="en-US" smtClean="0">
                <a:solidFill>
                  <a:srgbClr val="000000"/>
                </a:solidFill>
                <a:latin typeface="華康古印體" pitchFamily="65" charset="-120"/>
                <a:ea typeface="華康古印體" pitchFamily="65" charset="-120"/>
              </a:rPr>
              <a:t>四</a:t>
            </a:r>
            <a:r>
              <a:rPr lang="en-US" altLang="zh-TW" smtClean="0">
                <a:solidFill>
                  <a:srgbClr val="000000"/>
                </a:solidFill>
                <a:latin typeface="華康古印體" pitchFamily="65" charset="-120"/>
                <a:ea typeface="華康古印體" pitchFamily="65" charset="-120"/>
              </a:rPr>
              <a:t>) </a:t>
            </a:r>
            <a:r>
              <a:rPr lang="zh-TW" altLang="en-US" smtClean="0">
                <a:solidFill>
                  <a:srgbClr val="000000"/>
                </a:solidFill>
                <a:latin typeface="華康古印體" pitchFamily="65" charset="-120"/>
                <a:ea typeface="華康古印體" pitchFamily="65" charset="-120"/>
              </a:rPr>
              <a:t>初次感染疥瘡約</a:t>
            </a:r>
            <a:r>
              <a:rPr lang="en-US" altLang="zh-TW" smtClean="0">
                <a:solidFill>
                  <a:srgbClr val="000000"/>
                </a:solidFill>
                <a:latin typeface="華康古印體" pitchFamily="65" charset="-120"/>
                <a:ea typeface="華康古印體" pitchFamily="65" charset="-120"/>
              </a:rPr>
              <a:t>2 ~ 6</a:t>
            </a:r>
            <a:r>
              <a:rPr lang="zh-TW" altLang="en-US" smtClean="0">
                <a:solidFill>
                  <a:srgbClr val="000000"/>
                </a:solidFill>
                <a:latin typeface="華康古印體" pitchFamily="65" charset="-120"/>
                <a:ea typeface="華康古印體" pitchFamily="65" charset="-120"/>
              </a:rPr>
              <a:t>週才會出現症狀，然而無症狀時也具有傳染力，因此</a:t>
            </a:r>
            <a:r>
              <a:rPr lang="zh-TW" altLang="en-US" smtClean="0">
                <a:solidFill>
                  <a:schemeClr val="accent2"/>
                </a:solidFill>
                <a:latin typeface="華康古印體" pitchFamily="65" charset="-120"/>
                <a:ea typeface="華康古印體" pitchFamily="65" charset="-120"/>
              </a:rPr>
              <a:t>若疑似感染，可先塗抹治療藥物。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文字版面配置區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spcBef>
                <a:spcPct val="0"/>
              </a:spcBef>
              <a:buFontTx/>
              <a:buNone/>
            </a:pPr>
            <a:endParaRPr lang="zh-TW" altLang="en-US" smtClean="0">
              <a:solidFill>
                <a:srgbClr val="000000"/>
              </a:solidFill>
              <a:ea typeface="新細明體" charset="-120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1331640" y="2420888"/>
            <a:ext cx="5832648" cy="1200329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TW" altLang="en-US" sz="72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華康正顏楷體W5" panose="03000509000000000000" pitchFamily="65" charset="-120"/>
                <a:ea typeface="華康正顏楷體W5" panose="03000509000000000000" pitchFamily="65" charset="-120"/>
              </a:rPr>
              <a:t>謝謝聆聽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文字版面配置區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40000"/>
              </a:lnSpc>
              <a:spcBef>
                <a:spcPct val="0"/>
              </a:spcBef>
            </a:pPr>
            <a:r>
              <a:rPr lang="zh-TW" altLang="en-US" smtClean="0">
                <a:solidFill>
                  <a:srgbClr val="000000"/>
                </a:solidFill>
                <a:latin typeface="華康古印體" pitchFamily="65" charset="-120"/>
                <a:ea typeface="華康古印體" pitchFamily="65" charset="-120"/>
              </a:rPr>
              <a:t>疥瘡是由人疥蟎所引起，疥蟎會寄生在皮膚表層，特別在</a:t>
            </a:r>
            <a:r>
              <a:rPr lang="zh-TW" altLang="en-US" smtClean="0">
                <a:solidFill>
                  <a:schemeClr val="accent2"/>
                </a:solidFill>
                <a:latin typeface="華康古印體" pitchFamily="65" charset="-120"/>
                <a:ea typeface="華康古印體" pitchFamily="65" charset="-120"/>
              </a:rPr>
              <a:t>人體皺摺處</a:t>
            </a:r>
            <a:r>
              <a:rPr lang="zh-TW" altLang="en-US" smtClean="0">
                <a:solidFill>
                  <a:srgbClr val="000000"/>
                </a:solidFill>
                <a:latin typeface="華康古印體" pitchFamily="65" charset="-120"/>
                <a:ea typeface="華康古印體" pitchFamily="65" charset="-120"/>
              </a:rPr>
              <a:t>及</a:t>
            </a:r>
            <a:r>
              <a:rPr lang="zh-TW" altLang="en-US" smtClean="0">
                <a:solidFill>
                  <a:schemeClr val="accent2"/>
                </a:solidFill>
                <a:latin typeface="華康古印體" pitchFamily="65" charset="-120"/>
                <a:ea typeface="華康古印體" pitchFamily="65" charset="-120"/>
              </a:rPr>
              <a:t>柔軟</a:t>
            </a:r>
            <a:r>
              <a:rPr lang="zh-TW" altLang="en-US" smtClean="0">
                <a:solidFill>
                  <a:srgbClr val="000000"/>
                </a:solidFill>
                <a:latin typeface="華康古印體" pitchFamily="65" charset="-120"/>
                <a:ea typeface="華康古印體" pitchFamily="65" charset="-120"/>
              </a:rPr>
              <a:t>的地方，包括手指間、腳趾縫、肩胛骨、腕、肘、腋下、腰、屁股等。</a:t>
            </a:r>
            <a:endParaRPr lang="en-US" altLang="zh-TW" smtClean="0">
              <a:solidFill>
                <a:srgbClr val="000000"/>
              </a:solidFill>
              <a:latin typeface="華康古印體" pitchFamily="65" charset="-120"/>
              <a:ea typeface="華康古印體" pitchFamily="65" charset="-120"/>
            </a:endParaRPr>
          </a:p>
          <a:p>
            <a:pPr eaLnBrk="1" hangingPunct="1">
              <a:lnSpc>
                <a:spcPct val="140000"/>
              </a:lnSpc>
              <a:spcBef>
                <a:spcPct val="0"/>
              </a:spcBef>
              <a:buFontTx/>
              <a:buNone/>
            </a:pPr>
            <a:endParaRPr lang="zh-TW" altLang="en-US" smtClean="0">
              <a:solidFill>
                <a:srgbClr val="000000"/>
              </a:solidFill>
              <a:latin typeface="華康古印體" pitchFamily="65" charset="-120"/>
              <a:ea typeface="華康古印體" pitchFamily="65" charset="-120"/>
            </a:endParaRPr>
          </a:p>
          <a:p>
            <a:pPr eaLnBrk="1" hangingPunct="1">
              <a:lnSpc>
                <a:spcPct val="140000"/>
              </a:lnSpc>
              <a:spcBef>
                <a:spcPct val="0"/>
              </a:spcBef>
            </a:pPr>
            <a:r>
              <a:rPr lang="zh-TW" altLang="en-US" smtClean="0">
                <a:solidFill>
                  <a:srgbClr val="000000"/>
                </a:solidFill>
                <a:latin typeface="華康古印體" pitchFamily="65" charset="-120"/>
                <a:ea typeface="華康古印體" pitchFamily="65" charset="-120"/>
              </a:rPr>
              <a:t>疥蟎寄生的數量可能多達上千隻，甚至百萬隻，傳染力較強；患者身上的蟎會掉落在衣服、床鋪及傢俱上 。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</a:pPr>
            <a:endParaRPr lang="zh-TW" altLang="en-US" smtClean="0">
              <a:solidFill>
                <a:srgbClr val="000000"/>
              </a:solidFill>
              <a:ea typeface="新細明體" charset="-120"/>
            </a:endParaRPr>
          </a:p>
        </p:txBody>
      </p:sp>
      <p:sp>
        <p:nvSpPr>
          <p:cNvPr id="11266" name="標題 2"/>
          <p:cNvSpPr>
            <a:spLocks noGrp="1"/>
          </p:cNvSpPr>
          <p:nvPr>
            <p:ph type="title"/>
          </p:nvPr>
        </p:nvSpPr>
        <p:spPr>
          <a:xfrm>
            <a:off x="468313" y="333375"/>
            <a:ext cx="8229600" cy="952500"/>
          </a:xfrm>
        </p:spPr>
        <p:txBody>
          <a:bodyPr/>
          <a:lstStyle/>
          <a:p>
            <a:pPr algn="ctr" eaLnBrk="1" hangingPunct="1"/>
            <a:r>
              <a:rPr lang="zh-TW" altLang="en-US" sz="4000" smtClean="0">
                <a:latin typeface="華康流隸體" pitchFamily="65" charset="-120"/>
                <a:ea typeface="華康流隸體" pitchFamily="65" charset="-120"/>
              </a:rPr>
              <a:t>疾病概述 </a:t>
            </a:r>
          </a:p>
        </p:txBody>
      </p:sp>
      <p:pic>
        <p:nvPicPr>
          <p:cNvPr id="11267" name="Picture 2" descr="C:\Users\yiyun329\AppData\Local\Microsoft\Windows\Temporary Internet Files\Content.IE5\5DMZMV1U\MP900448381[1]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64388" y="5589588"/>
            <a:ext cx="1414462" cy="1033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版面配置區 1"/>
          <p:cNvSpPr>
            <a:spLocks noGrp="1"/>
          </p:cNvSpPr>
          <p:nvPr>
            <p:ph type="body" idx="1"/>
          </p:nvPr>
        </p:nvSpPr>
        <p:spPr>
          <a:xfrm>
            <a:off x="457200" y="1052513"/>
            <a:ext cx="8229600" cy="5184775"/>
          </a:xfrm>
        </p:spPr>
        <p:txBody>
          <a:bodyPr>
            <a:normAutofit fontScale="92500" lnSpcReduction="10000"/>
          </a:bodyPr>
          <a:lstStyle/>
          <a:p>
            <a:pPr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zh-TW" altLang="en-US" dirty="0">
                <a:solidFill>
                  <a:sysClr val="windowText" lastClr="000000"/>
                </a:solidFill>
                <a:latin typeface="華康古印體" panose="03010509000000000000" pitchFamily="65" charset="-120"/>
                <a:ea typeface="華康古印體" panose="03010509000000000000" pitchFamily="65" charset="-120"/>
              </a:rPr>
              <a:t>通常同一家人共同生活，最易傳染，我們常可看到家中一人因外宿或其他群體生活受感染，而後傳染到全家，或幼兒由褓母傳染或小孩與小孩間互相傳染而帶到家中。此外，學校、軍隊、安養院、監獄等群居生活場所更是疥瘡好發的場所</a:t>
            </a:r>
            <a:r>
              <a:rPr lang="zh-TW" altLang="en-US" dirty="0" smtClean="0">
                <a:solidFill>
                  <a:sysClr val="windowText" lastClr="000000"/>
                </a:solidFill>
                <a:latin typeface="華康古印體" panose="03010509000000000000" pitchFamily="65" charset="-120"/>
                <a:ea typeface="華康古印體" panose="03010509000000000000" pitchFamily="65" charset="-120"/>
              </a:rPr>
              <a:t>。</a:t>
            </a:r>
            <a:endParaRPr lang="en-US" altLang="zh-TW" dirty="0" smtClean="0">
              <a:solidFill>
                <a:sysClr val="windowText" lastClr="000000"/>
              </a:solidFill>
              <a:latin typeface="華康古印體" panose="03010509000000000000" pitchFamily="65" charset="-120"/>
              <a:ea typeface="華康古印體" panose="03010509000000000000" pitchFamily="65" charset="-120"/>
            </a:endParaRPr>
          </a:p>
          <a:p>
            <a:pPr marL="0" indent="0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en-US" altLang="zh-TW" dirty="0" smtClean="0">
              <a:solidFill>
                <a:sysClr val="windowText" lastClr="000000"/>
              </a:solidFill>
              <a:latin typeface="華康古印體" panose="03010509000000000000" pitchFamily="65" charset="-120"/>
              <a:ea typeface="華康古印體" panose="03010509000000000000" pitchFamily="65" charset="-120"/>
            </a:endParaRPr>
          </a:p>
          <a:p>
            <a:pPr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zh-TW" altLang="en-US" dirty="0" smtClean="0">
                <a:solidFill>
                  <a:sysClr val="windowText" lastClr="000000"/>
                </a:solidFill>
                <a:latin typeface="華康古印體" panose="03010509000000000000" pitchFamily="65" charset="-120"/>
                <a:ea typeface="華康古印體" panose="03010509000000000000" pitchFamily="65" charset="-120"/>
              </a:rPr>
              <a:t>疥瘡</a:t>
            </a:r>
            <a:r>
              <a:rPr lang="zh-TW" altLang="en-US" dirty="0">
                <a:solidFill>
                  <a:sysClr val="windowText" lastClr="000000"/>
                </a:solidFill>
                <a:latin typeface="華康古印體" panose="03010509000000000000" pitchFamily="65" charset="-120"/>
                <a:ea typeface="華康古印體" panose="03010509000000000000" pitchFamily="65" charset="-120"/>
              </a:rPr>
              <a:t>患者並不限於勞工、學生等團體生活者，事實上疥瘡可以侵犯任何人，不論其生活水平或知識水準的高低。</a:t>
            </a:r>
          </a:p>
        </p:txBody>
      </p:sp>
      <p:pic>
        <p:nvPicPr>
          <p:cNvPr id="12290" name="Picture 3" descr="C:\Users\yiyun329\AppData\Local\Microsoft\Windows\Temporary Internet Files\Content.IE5\ZK04TPO1\MC900420540[1]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flipH="1">
            <a:off x="6011863" y="5876925"/>
            <a:ext cx="2901950" cy="874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1" name="Picture 4" descr="C:\Users\yiyun329\AppData\Local\Microsoft\Windows\Temporary Internet Files\Content.IE5\JCUQBJBY\MC900333330[1]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flipH="1">
            <a:off x="250825" y="-171450"/>
            <a:ext cx="865188" cy="1411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2" name="Picture 5" descr="C:\Users\yiyun329\AppData\Local\Microsoft\Windows\Temporary Internet Files\Content.IE5\JCUQBJBY\MC900333330[1]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flipH="1">
            <a:off x="1116013" y="-26988"/>
            <a:ext cx="890587" cy="1223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文字版面配置區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zh-TW" altLang="en-US" smtClean="0">
                <a:solidFill>
                  <a:srgbClr val="000000"/>
                </a:solidFill>
                <a:latin typeface="華康古印體" pitchFamily="65" charset="-120"/>
                <a:ea typeface="華康古印體" pitchFamily="65" charset="-120"/>
              </a:rPr>
              <a:t>典型症狀為皮膚</a:t>
            </a:r>
            <a:r>
              <a:rPr lang="zh-TW" altLang="en-US" smtClean="0">
                <a:solidFill>
                  <a:schemeClr val="accent2"/>
                </a:solidFill>
                <a:latin typeface="華康古印體" pitchFamily="65" charset="-120"/>
                <a:ea typeface="華康古印體" pitchFamily="65" charset="-120"/>
              </a:rPr>
              <a:t>劇癢</a:t>
            </a:r>
            <a:r>
              <a:rPr lang="zh-TW" altLang="en-US" smtClean="0">
                <a:solidFill>
                  <a:srgbClr val="000000"/>
                </a:solidFill>
                <a:latin typeface="華康古印體" pitchFamily="65" charset="-120"/>
                <a:ea typeface="華康古印體" pitchFamily="65" charset="-120"/>
              </a:rPr>
              <a:t>，至夜間時更為嚴重。感染疥蟎後，人體對疥蟎及其排泄物產生過敏反應，因此皮膚上會出現</a:t>
            </a:r>
            <a:r>
              <a:rPr lang="zh-TW" altLang="en-US" smtClean="0">
                <a:solidFill>
                  <a:schemeClr val="accent2"/>
                </a:solidFill>
                <a:latin typeface="華康古印體" pitchFamily="65" charset="-120"/>
                <a:ea typeface="華康古印體" pitchFamily="65" charset="-120"/>
              </a:rPr>
              <a:t>紅斑、丘疹、水皰</a:t>
            </a:r>
            <a:r>
              <a:rPr lang="zh-TW" altLang="en-US" smtClean="0">
                <a:solidFill>
                  <a:srgbClr val="000000"/>
                </a:solidFill>
                <a:latin typeface="華康古印體" pitchFamily="65" charset="-120"/>
                <a:ea typeface="華康古印體" pitchFamily="65" charset="-120"/>
              </a:rPr>
              <a:t>等症狀，有時因劇癢抓傷引起疼痛，並導致細菌感染。</a:t>
            </a:r>
          </a:p>
          <a:p>
            <a:pPr marL="0" indent="0" eaLnBrk="1" hangingPunct="1">
              <a:spcBef>
                <a:spcPct val="0"/>
              </a:spcBef>
              <a:buFontTx/>
              <a:buNone/>
            </a:pPr>
            <a:endParaRPr lang="zh-TW" altLang="en-US" smtClean="0">
              <a:solidFill>
                <a:srgbClr val="000000"/>
              </a:solidFill>
              <a:ea typeface="新細明體" charset="-120"/>
            </a:endParaRPr>
          </a:p>
        </p:txBody>
      </p:sp>
      <p:sp>
        <p:nvSpPr>
          <p:cNvPr id="13314" name="標題 2"/>
          <p:cNvSpPr>
            <a:spLocks noGrp="1"/>
          </p:cNvSpPr>
          <p:nvPr>
            <p:ph type="title"/>
          </p:nvPr>
        </p:nvSpPr>
        <p:spPr>
          <a:xfrm>
            <a:off x="468313" y="188913"/>
            <a:ext cx="8229600" cy="909637"/>
          </a:xfrm>
        </p:spPr>
        <p:txBody>
          <a:bodyPr/>
          <a:lstStyle/>
          <a:p>
            <a:pPr algn="ctr" eaLnBrk="1" hangingPunct="1"/>
            <a:r>
              <a:rPr lang="zh-TW" altLang="en-US" sz="4000" smtClean="0">
                <a:latin typeface="華康流隸體" pitchFamily="65" charset="-120"/>
                <a:ea typeface="華康流隸體" pitchFamily="65" charset="-120"/>
              </a:rPr>
              <a:t>症狀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/>
            </a:extLst>
          </a:blip>
          <a:srcRect/>
          <a:stretch>
            <a:fillRect/>
          </a:stretch>
        </p:blipFill>
        <p:spPr bwMode="auto">
          <a:xfrm>
            <a:off x="323850" y="652462"/>
            <a:ext cx="4077892" cy="2609851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  <a:extLst>
            <a:ext uri="{909E8E84-426E-40DD-AFC4-6F175D3DCCD1}"/>
            <a:ext uri="{91240B29-F687-4F45-9708-019B960494DF}"/>
            <a:ext uri="{AF507438-7753-43E0-B8FC-AC1667EBCBE1}"/>
          </a:extLst>
        </p:spPr>
      </p:pic>
      <p:pic>
        <p:nvPicPr>
          <p:cNvPr id="8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/>
            </a:extLst>
          </a:blip>
          <a:srcRect/>
          <a:stretch>
            <a:fillRect/>
          </a:stretch>
        </p:blipFill>
        <p:spPr bwMode="auto">
          <a:xfrm>
            <a:off x="4644009" y="652463"/>
            <a:ext cx="4247580" cy="2618252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  <a:extLst>
            <a:ext uri="{909E8E84-426E-40DD-AFC4-6F175D3DCCD1}"/>
          </a:extLst>
        </p:spPr>
      </p:pic>
      <p:pic>
        <p:nvPicPr>
          <p:cNvPr id="9" name="Picture 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/>
            </a:extLst>
          </a:blip>
          <a:srcRect/>
          <a:stretch>
            <a:fillRect/>
          </a:stretch>
        </p:blipFill>
        <p:spPr bwMode="auto">
          <a:xfrm>
            <a:off x="252413" y="3400321"/>
            <a:ext cx="4139406" cy="2805217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  <a:extLst>
            <a:ext uri="{909E8E84-426E-40DD-AFC4-6F175D3DCCD1}"/>
          </a:extLst>
        </p:spPr>
      </p:pic>
      <p:pic>
        <p:nvPicPr>
          <p:cNvPr id="10" name="Picture 10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/>
            </a:extLst>
          </a:blip>
          <a:srcRect/>
          <a:stretch>
            <a:fillRect/>
          </a:stretch>
        </p:blipFill>
        <p:spPr bwMode="auto">
          <a:xfrm>
            <a:off x="4537157" y="3432444"/>
            <a:ext cx="4354432" cy="2805217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  <a:extLst>
            <a:ext uri="{909E8E84-426E-40DD-AFC4-6F175D3DCCD1}"/>
          </a:extLst>
        </p:spPr>
      </p:pic>
      <p:pic>
        <p:nvPicPr>
          <p:cNvPr id="11" name="Picture 1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/>
            </a:extLst>
          </a:blip>
          <a:srcRect/>
          <a:stretch>
            <a:fillRect/>
          </a:stretch>
        </p:blipFill>
        <p:spPr bwMode="auto">
          <a:xfrm>
            <a:off x="2195723" y="1961589"/>
            <a:ext cx="4392191" cy="2974037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  <a:extLst>
            <a:ext uri="{909E8E84-426E-40DD-AFC4-6F175D3DCCD1}"/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文字版面配置區 1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2549525"/>
          </a:xfrm>
        </p:spPr>
        <p:txBody>
          <a:bodyPr/>
          <a:lstStyle/>
          <a:p>
            <a:pPr marL="0" indent="0"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zh-TW" altLang="en-US" smtClean="0">
                <a:solidFill>
                  <a:srgbClr val="000000"/>
                </a:solidFill>
                <a:latin typeface="華康古印體" pitchFamily="65" charset="-120"/>
                <a:ea typeface="華康古印體" pitchFamily="65" charset="-120"/>
              </a:rPr>
              <a:t>接觸患者的皮膚、衣物、床舖或傢俱皆可能被傳染，疥蟎在成人間常透過</a:t>
            </a:r>
            <a:r>
              <a:rPr lang="zh-TW" altLang="en-US" smtClean="0">
                <a:solidFill>
                  <a:schemeClr val="accent2"/>
                </a:solidFill>
                <a:latin typeface="華康古印體" pitchFamily="65" charset="-120"/>
                <a:ea typeface="華康古印體" pitchFamily="65" charset="-120"/>
              </a:rPr>
              <a:t>身體親密接觸傳染</a:t>
            </a:r>
            <a:r>
              <a:rPr lang="zh-TW" altLang="en-US" smtClean="0">
                <a:solidFill>
                  <a:srgbClr val="000000"/>
                </a:solidFill>
                <a:latin typeface="華康古印體" pitchFamily="65" charset="-120"/>
                <a:ea typeface="華康古印體" pitchFamily="65" charset="-120"/>
              </a:rPr>
              <a:t>。疥瘡傳染性很高，患者應格外注重個人清潔衛生。</a:t>
            </a:r>
          </a:p>
        </p:txBody>
      </p:sp>
      <p:sp>
        <p:nvSpPr>
          <p:cNvPr id="15362" name="標題 2"/>
          <p:cNvSpPr>
            <a:spLocks noGrp="1"/>
          </p:cNvSpPr>
          <p:nvPr>
            <p:ph type="title"/>
          </p:nvPr>
        </p:nvSpPr>
        <p:spPr>
          <a:xfrm>
            <a:off x="468313" y="333375"/>
            <a:ext cx="8229600" cy="952500"/>
          </a:xfrm>
        </p:spPr>
        <p:txBody>
          <a:bodyPr/>
          <a:lstStyle/>
          <a:p>
            <a:pPr algn="ctr" eaLnBrk="1" hangingPunct="1"/>
            <a:r>
              <a:rPr lang="zh-TW" altLang="en-US" sz="4000" smtClean="0">
                <a:latin typeface="華康流隸體" pitchFamily="65" charset="-120"/>
                <a:ea typeface="華康流隸體" pitchFamily="65" charset="-120"/>
              </a:rPr>
              <a:t>傳染方式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文字版面配置區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50000"/>
              </a:lnSpc>
              <a:spcBef>
                <a:spcPct val="0"/>
              </a:spcBef>
            </a:pPr>
            <a:r>
              <a:rPr lang="zh-TW" altLang="en-US" smtClean="0">
                <a:solidFill>
                  <a:srgbClr val="000000"/>
                </a:solidFill>
                <a:latin typeface="華康古印體" pitchFamily="65" charset="-120"/>
                <a:ea typeface="華康古印體" pitchFamily="65" charset="-120"/>
              </a:rPr>
              <a:t>人</a:t>
            </a:r>
            <a:r>
              <a:rPr lang="zh-TW" altLang="en-US" smtClean="0">
                <a:solidFill>
                  <a:schemeClr val="accent2"/>
                </a:solidFill>
                <a:latin typeface="華康古印體" pitchFamily="65" charset="-120"/>
                <a:ea typeface="華康古印體" pitchFamily="65" charset="-120"/>
              </a:rPr>
              <a:t>第一次</a:t>
            </a:r>
            <a:r>
              <a:rPr lang="zh-TW" altLang="en-US" smtClean="0">
                <a:solidFill>
                  <a:srgbClr val="000000"/>
                </a:solidFill>
                <a:latin typeface="華康古印體" pitchFamily="65" charset="-120"/>
                <a:ea typeface="華康古印體" pitchFamily="65" charset="-120"/>
              </a:rPr>
              <a:t>感染，約</a:t>
            </a:r>
            <a:r>
              <a:rPr lang="en-US" altLang="zh-TW" smtClean="0">
                <a:solidFill>
                  <a:schemeClr val="accent2"/>
                </a:solidFill>
                <a:latin typeface="華康古印體" pitchFamily="65" charset="-120"/>
                <a:ea typeface="華康古印體" pitchFamily="65" charset="-120"/>
              </a:rPr>
              <a:t>2 ~ 6</a:t>
            </a:r>
            <a:r>
              <a:rPr lang="zh-TW" altLang="en-US" smtClean="0">
                <a:solidFill>
                  <a:schemeClr val="accent2"/>
                </a:solidFill>
                <a:latin typeface="華康古印體" pitchFamily="65" charset="-120"/>
                <a:ea typeface="華康古印體" pitchFamily="65" charset="-120"/>
              </a:rPr>
              <a:t>週才會出現症狀</a:t>
            </a:r>
            <a:r>
              <a:rPr lang="zh-TW" altLang="en-US" smtClean="0">
                <a:solidFill>
                  <a:srgbClr val="000000"/>
                </a:solidFill>
                <a:latin typeface="華康古印體" pitchFamily="65" charset="-120"/>
                <a:ea typeface="華康古印體" pitchFamily="65" charset="-120"/>
              </a:rPr>
              <a:t>。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</a:pPr>
            <a:r>
              <a:rPr lang="zh-TW" altLang="en-US" smtClean="0">
                <a:solidFill>
                  <a:srgbClr val="000000"/>
                </a:solidFill>
                <a:latin typeface="華康古印體" pitchFamily="65" charset="-120"/>
                <a:ea typeface="華康古印體" pitchFamily="65" charset="-120"/>
              </a:rPr>
              <a:t>若為二次感染，症狀約</a:t>
            </a:r>
            <a:r>
              <a:rPr lang="en-US" altLang="zh-TW" smtClean="0">
                <a:solidFill>
                  <a:srgbClr val="000000"/>
                </a:solidFill>
                <a:latin typeface="華康古印體" pitchFamily="65" charset="-120"/>
                <a:ea typeface="華康古印體" pitchFamily="65" charset="-120"/>
              </a:rPr>
              <a:t>1 ~ 4</a:t>
            </a:r>
            <a:r>
              <a:rPr lang="zh-TW" altLang="en-US" smtClean="0">
                <a:solidFill>
                  <a:srgbClr val="000000"/>
                </a:solidFill>
                <a:latin typeface="華康古印體" pitchFamily="65" charset="-120"/>
                <a:ea typeface="華康古印體" pitchFamily="65" charset="-120"/>
              </a:rPr>
              <a:t>天就會出現。 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endParaRPr lang="zh-TW" altLang="en-US" smtClean="0">
              <a:solidFill>
                <a:srgbClr val="000000"/>
              </a:solidFill>
              <a:ea typeface="新細明體" charset="-120"/>
            </a:endParaRPr>
          </a:p>
        </p:txBody>
      </p:sp>
      <p:sp>
        <p:nvSpPr>
          <p:cNvPr id="16386" name="標題 2"/>
          <p:cNvSpPr>
            <a:spLocks noGrp="1"/>
          </p:cNvSpPr>
          <p:nvPr>
            <p:ph type="title"/>
          </p:nvPr>
        </p:nvSpPr>
        <p:spPr>
          <a:xfrm>
            <a:off x="468313" y="333375"/>
            <a:ext cx="8229600" cy="792163"/>
          </a:xfrm>
        </p:spPr>
        <p:txBody>
          <a:bodyPr/>
          <a:lstStyle/>
          <a:p>
            <a:pPr algn="ctr" eaLnBrk="1" hangingPunct="1"/>
            <a:r>
              <a:rPr lang="zh-TW" altLang="en-US" sz="4000" smtClean="0">
                <a:latin typeface="華康流隸體" pitchFamily="65" charset="-120"/>
                <a:ea typeface="華康流隸體" pitchFamily="65" charset="-120"/>
              </a:rPr>
              <a:t>潛伏期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文字版面配置區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spcBef>
                <a:spcPct val="0"/>
              </a:spcBef>
              <a:buFontTx/>
              <a:buNone/>
            </a:pPr>
            <a:r>
              <a:rPr lang="en-US" altLang="zh-TW" smtClean="0">
                <a:solidFill>
                  <a:srgbClr val="000000"/>
                </a:solidFill>
                <a:latin typeface="華康古印體" pitchFamily="65" charset="-120"/>
                <a:ea typeface="華康古印體" pitchFamily="65" charset="-120"/>
              </a:rPr>
              <a:t>(</a:t>
            </a:r>
            <a:r>
              <a:rPr lang="zh-TW" altLang="en-US" smtClean="0">
                <a:solidFill>
                  <a:srgbClr val="000000"/>
                </a:solidFill>
                <a:latin typeface="華康古印體" pitchFamily="65" charset="-120"/>
                <a:ea typeface="華康古印體" pitchFamily="65" charset="-120"/>
              </a:rPr>
              <a:t>一</a:t>
            </a:r>
            <a:r>
              <a:rPr lang="en-US" altLang="zh-TW" smtClean="0">
                <a:solidFill>
                  <a:srgbClr val="000000"/>
                </a:solidFill>
                <a:latin typeface="華康古印體" pitchFamily="65" charset="-120"/>
                <a:ea typeface="華康古印體" pitchFamily="65" charset="-120"/>
              </a:rPr>
              <a:t>) </a:t>
            </a:r>
            <a:r>
              <a:rPr lang="zh-TW" altLang="en-US" smtClean="0">
                <a:solidFill>
                  <a:srgbClr val="000000"/>
                </a:solidFill>
                <a:latin typeface="華康古印體" pitchFamily="65" charset="-120"/>
                <a:ea typeface="華康古印體" pitchFamily="65" charset="-120"/>
              </a:rPr>
              <a:t>注重個人清潔衛生。</a:t>
            </a:r>
            <a:br>
              <a:rPr lang="zh-TW" altLang="en-US" smtClean="0">
                <a:solidFill>
                  <a:srgbClr val="000000"/>
                </a:solidFill>
                <a:latin typeface="華康古印體" pitchFamily="65" charset="-120"/>
                <a:ea typeface="華康古印體" pitchFamily="65" charset="-120"/>
              </a:rPr>
            </a:br>
            <a:r>
              <a:rPr lang="zh-TW" altLang="en-US" smtClean="0">
                <a:solidFill>
                  <a:srgbClr val="000000"/>
                </a:solidFill>
                <a:latin typeface="華康古印體" pitchFamily="65" charset="-120"/>
                <a:ea typeface="華康古印體" pitchFamily="65" charset="-120"/>
              </a:rPr>
              <a:t/>
            </a:r>
            <a:br>
              <a:rPr lang="zh-TW" altLang="en-US" smtClean="0">
                <a:solidFill>
                  <a:srgbClr val="000000"/>
                </a:solidFill>
                <a:latin typeface="華康古印體" pitchFamily="65" charset="-120"/>
                <a:ea typeface="華康古印體" pitchFamily="65" charset="-120"/>
              </a:rPr>
            </a:br>
            <a:r>
              <a:rPr lang="en-US" altLang="zh-TW" smtClean="0">
                <a:solidFill>
                  <a:srgbClr val="000000"/>
                </a:solidFill>
                <a:latin typeface="華康古印體" pitchFamily="65" charset="-120"/>
                <a:ea typeface="華康古印體" pitchFamily="65" charset="-120"/>
              </a:rPr>
              <a:t>(</a:t>
            </a:r>
            <a:r>
              <a:rPr lang="zh-TW" altLang="en-US" smtClean="0">
                <a:solidFill>
                  <a:srgbClr val="000000"/>
                </a:solidFill>
                <a:latin typeface="華康古印體" pitchFamily="65" charset="-120"/>
                <a:ea typeface="華康古印體" pitchFamily="65" charset="-120"/>
              </a:rPr>
              <a:t>二</a:t>
            </a:r>
            <a:r>
              <a:rPr lang="en-US" altLang="zh-TW" smtClean="0">
                <a:solidFill>
                  <a:srgbClr val="000000"/>
                </a:solidFill>
                <a:latin typeface="華康古印體" pitchFamily="65" charset="-120"/>
                <a:ea typeface="華康古印體" pitchFamily="65" charset="-120"/>
              </a:rPr>
              <a:t>) </a:t>
            </a:r>
            <a:r>
              <a:rPr lang="zh-TW" altLang="en-US" smtClean="0">
                <a:solidFill>
                  <a:srgbClr val="000000"/>
                </a:solidFill>
                <a:latin typeface="華康古印體" pitchFamily="65" charset="-120"/>
                <a:ea typeface="華康古印體" pitchFamily="65" charset="-120"/>
              </a:rPr>
              <a:t>避免接觸患者的皮膚、衣物及床鋪，患者的房 </a:t>
            </a:r>
            <a:endParaRPr lang="en-US" altLang="zh-TW" smtClean="0">
              <a:solidFill>
                <a:srgbClr val="000000"/>
              </a:solidFill>
              <a:latin typeface="華康古印體" pitchFamily="65" charset="-120"/>
              <a:ea typeface="華康古印體" pitchFamily="65" charset="-120"/>
            </a:endParaRPr>
          </a:p>
          <a:p>
            <a:pPr marL="0" indent="0" eaLnBrk="1" hangingPunct="1">
              <a:spcBef>
                <a:spcPct val="0"/>
              </a:spcBef>
              <a:buFontTx/>
              <a:buNone/>
            </a:pPr>
            <a:r>
              <a:rPr lang="en-US" altLang="zh-TW" smtClean="0">
                <a:solidFill>
                  <a:srgbClr val="000000"/>
                </a:solidFill>
                <a:latin typeface="華康古印體" pitchFamily="65" charset="-120"/>
                <a:ea typeface="華康古印體" pitchFamily="65" charset="-120"/>
              </a:rPr>
              <a:t>     </a:t>
            </a:r>
            <a:r>
              <a:rPr lang="zh-TW" altLang="en-US" smtClean="0">
                <a:solidFill>
                  <a:srgbClr val="000000"/>
                </a:solidFill>
                <a:latin typeface="華康古印體" pitchFamily="65" charset="-120"/>
                <a:ea typeface="華康古印體" pitchFamily="65" charset="-120"/>
              </a:rPr>
              <a:t>間必須徹底清理。</a:t>
            </a:r>
            <a:br>
              <a:rPr lang="zh-TW" altLang="en-US" smtClean="0">
                <a:solidFill>
                  <a:srgbClr val="000000"/>
                </a:solidFill>
                <a:latin typeface="華康古印體" pitchFamily="65" charset="-120"/>
                <a:ea typeface="華康古印體" pitchFamily="65" charset="-120"/>
              </a:rPr>
            </a:br>
            <a:r>
              <a:rPr lang="zh-TW" altLang="en-US" smtClean="0">
                <a:solidFill>
                  <a:srgbClr val="000000"/>
                </a:solidFill>
                <a:latin typeface="華康古印體" pitchFamily="65" charset="-120"/>
                <a:ea typeface="華康古印體" pitchFamily="65" charset="-120"/>
              </a:rPr>
              <a:t/>
            </a:r>
            <a:br>
              <a:rPr lang="zh-TW" altLang="en-US" smtClean="0">
                <a:solidFill>
                  <a:srgbClr val="000000"/>
                </a:solidFill>
                <a:latin typeface="華康古印體" pitchFamily="65" charset="-120"/>
                <a:ea typeface="華康古印體" pitchFamily="65" charset="-120"/>
              </a:rPr>
            </a:br>
            <a:r>
              <a:rPr lang="en-US" altLang="zh-TW" smtClean="0">
                <a:solidFill>
                  <a:srgbClr val="000000"/>
                </a:solidFill>
                <a:latin typeface="華康古印體" pitchFamily="65" charset="-120"/>
                <a:ea typeface="華康古印體" pitchFamily="65" charset="-120"/>
              </a:rPr>
              <a:t>(</a:t>
            </a:r>
            <a:r>
              <a:rPr lang="zh-TW" altLang="en-US" smtClean="0">
                <a:solidFill>
                  <a:srgbClr val="000000"/>
                </a:solidFill>
                <a:latin typeface="華康古印體" pitchFamily="65" charset="-120"/>
                <a:ea typeface="華康古印體" pitchFamily="65" charset="-120"/>
              </a:rPr>
              <a:t>三</a:t>
            </a:r>
            <a:r>
              <a:rPr lang="en-US" altLang="zh-TW" smtClean="0">
                <a:solidFill>
                  <a:srgbClr val="000000"/>
                </a:solidFill>
                <a:latin typeface="華康古印體" pitchFamily="65" charset="-120"/>
                <a:ea typeface="華康古印體" pitchFamily="65" charset="-120"/>
              </a:rPr>
              <a:t>) </a:t>
            </a:r>
            <a:r>
              <a:rPr lang="zh-TW" altLang="en-US" smtClean="0">
                <a:solidFill>
                  <a:schemeClr val="accent2"/>
                </a:solidFill>
                <a:latin typeface="華康古印體" pitchFamily="65" charset="-120"/>
                <a:ea typeface="華康古印體" pitchFamily="65" charset="-120"/>
              </a:rPr>
              <a:t>患者及接觸者</a:t>
            </a:r>
            <a:r>
              <a:rPr lang="en-US" altLang="zh-TW" smtClean="0">
                <a:solidFill>
                  <a:schemeClr val="accent2"/>
                </a:solidFill>
                <a:latin typeface="華康古印體" pitchFamily="65" charset="-120"/>
                <a:ea typeface="華康古印體" pitchFamily="65" charset="-120"/>
              </a:rPr>
              <a:t>﹝</a:t>
            </a:r>
            <a:r>
              <a:rPr lang="zh-TW" altLang="en-US" smtClean="0">
                <a:solidFill>
                  <a:schemeClr val="accent2"/>
                </a:solidFill>
                <a:latin typeface="華康古印體" pitchFamily="65" charset="-120"/>
                <a:ea typeface="華康古印體" pitchFamily="65" charset="-120"/>
              </a:rPr>
              <a:t>尤其親密接觸者</a:t>
            </a:r>
            <a:r>
              <a:rPr lang="en-US" altLang="zh-TW" smtClean="0">
                <a:solidFill>
                  <a:schemeClr val="accent2"/>
                </a:solidFill>
                <a:latin typeface="華康古印體" pitchFamily="65" charset="-120"/>
                <a:ea typeface="華康古印體" pitchFamily="65" charset="-120"/>
              </a:rPr>
              <a:t>﹞</a:t>
            </a:r>
            <a:r>
              <a:rPr lang="zh-TW" altLang="en-US" smtClean="0">
                <a:solidFill>
                  <a:schemeClr val="accent2"/>
                </a:solidFill>
                <a:latin typeface="華康古印體" pitchFamily="65" charset="-120"/>
                <a:ea typeface="華康古印體" pitchFamily="65" charset="-120"/>
              </a:rPr>
              <a:t>都必須接受</a:t>
            </a:r>
            <a:endParaRPr lang="en-US" altLang="zh-TW" smtClean="0">
              <a:solidFill>
                <a:schemeClr val="accent2"/>
              </a:solidFill>
              <a:latin typeface="華康古印體" pitchFamily="65" charset="-120"/>
              <a:ea typeface="華康古印體" pitchFamily="65" charset="-120"/>
            </a:endParaRPr>
          </a:p>
          <a:p>
            <a:pPr marL="0" indent="0" eaLnBrk="1" hangingPunct="1">
              <a:spcBef>
                <a:spcPct val="0"/>
              </a:spcBef>
              <a:buFontTx/>
              <a:buNone/>
            </a:pPr>
            <a:r>
              <a:rPr lang="en-US" altLang="zh-TW" smtClean="0">
                <a:solidFill>
                  <a:schemeClr val="accent2"/>
                </a:solidFill>
                <a:latin typeface="華康古印體" pitchFamily="65" charset="-120"/>
                <a:ea typeface="華康古印體" pitchFamily="65" charset="-120"/>
              </a:rPr>
              <a:t>     </a:t>
            </a:r>
            <a:r>
              <a:rPr lang="zh-TW" altLang="en-US" smtClean="0">
                <a:solidFill>
                  <a:schemeClr val="accent2"/>
                </a:solidFill>
                <a:latin typeface="華康古印體" pitchFamily="65" charset="-120"/>
                <a:ea typeface="華康古印體" pitchFamily="65" charset="-120"/>
              </a:rPr>
              <a:t>治療。</a:t>
            </a:r>
            <a:br>
              <a:rPr lang="zh-TW" altLang="en-US" smtClean="0">
                <a:solidFill>
                  <a:schemeClr val="accent2"/>
                </a:solidFill>
                <a:latin typeface="華康古印體" pitchFamily="65" charset="-120"/>
                <a:ea typeface="華康古印體" pitchFamily="65" charset="-120"/>
              </a:rPr>
            </a:br>
            <a:r>
              <a:rPr lang="zh-TW" altLang="en-US" smtClean="0">
                <a:solidFill>
                  <a:srgbClr val="000000"/>
                </a:solidFill>
                <a:ea typeface="新細明體" charset="-120"/>
              </a:rPr>
              <a:t/>
            </a:r>
            <a:br>
              <a:rPr lang="zh-TW" altLang="en-US" smtClean="0">
                <a:solidFill>
                  <a:srgbClr val="000000"/>
                </a:solidFill>
                <a:ea typeface="新細明體" charset="-120"/>
              </a:rPr>
            </a:br>
            <a:endParaRPr lang="zh-TW" altLang="en-US" smtClean="0">
              <a:solidFill>
                <a:srgbClr val="000000"/>
              </a:solidFill>
              <a:ea typeface="新細明體" charset="-120"/>
            </a:endParaRPr>
          </a:p>
        </p:txBody>
      </p:sp>
      <p:sp>
        <p:nvSpPr>
          <p:cNvPr id="17410" name="標題 2"/>
          <p:cNvSpPr>
            <a:spLocks noGrp="1"/>
          </p:cNvSpPr>
          <p:nvPr>
            <p:ph type="title"/>
          </p:nvPr>
        </p:nvSpPr>
        <p:spPr>
          <a:xfrm>
            <a:off x="468313" y="476250"/>
            <a:ext cx="8229600" cy="738188"/>
          </a:xfrm>
        </p:spPr>
        <p:txBody>
          <a:bodyPr/>
          <a:lstStyle/>
          <a:p>
            <a:pPr algn="ctr" eaLnBrk="1" hangingPunct="1"/>
            <a:r>
              <a:rPr lang="zh-TW" altLang="en-US" sz="4000" smtClean="0">
                <a:latin typeface="華康流隸體" pitchFamily="65" charset="-120"/>
                <a:ea typeface="華康流隸體" pitchFamily="65" charset="-120"/>
              </a:rPr>
              <a:t>預防方法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文字版面配置區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spcBef>
                <a:spcPct val="0"/>
              </a:spcBef>
              <a:buFontTx/>
              <a:buNone/>
            </a:pPr>
            <a:r>
              <a:rPr lang="en-US" altLang="zh-TW" smtClean="0">
                <a:solidFill>
                  <a:srgbClr val="000000"/>
                </a:solidFill>
                <a:latin typeface="華康古印體" pitchFamily="65" charset="-120"/>
                <a:ea typeface="華康古印體" pitchFamily="65" charset="-120"/>
              </a:rPr>
              <a:t>(</a:t>
            </a:r>
            <a:r>
              <a:rPr lang="zh-TW" altLang="en-US" smtClean="0">
                <a:solidFill>
                  <a:srgbClr val="000000"/>
                </a:solidFill>
                <a:latin typeface="華康古印體" pitchFamily="65" charset="-120"/>
                <a:ea typeface="華康古印體" pitchFamily="65" charset="-120"/>
              </a:rPr>
              <a:t>四</a:t>
            </a:r>
            <a:r>
              <a:rPr lang="en-US" altLang="zh-TW" smtClean="0">
                <a:solidFill>
                  <a:srgbClr val="000000"/>
                </a:solidFill>
                <a:latin typeface="華康古印體" pitchFamily="65" charset="-120"/>
                <a:ea typeface="華康古印體" pitchFamily="65" charset="-120"/>
              </a:rPr>
              <a:t>) </a:t>
            </a:r>
            <a:r>
              <a:rPr lang="zh-TW" altLang="en-US" smtClean="0">
                <a:solidFill>
                  <a:srgbClr val="000000"/>
                </a:solidFill>
                <a:latin typeface="華康古印體" pitchFamily="65" charset="-120"/>
                <a:ea typeface="華康古印體" pitchFamily="65" charset="-120"/>
              </a:rPr>
              <a:t>外宿時選擇每天會更換床單及被單的旅館，尤</a:t>
            </a:r>
            <a:endParaRPr lang="en-US" altLang="zh-TW" smtClean="0">
              <a:solidFill>
                <a:srgbClr val="000000"/>
              </a:solidFill>
              <a:latin typeface="華康古印體" pitchFamily="65" charset="-120"/>
              <a:ea typeface="華康古印體" pitchFamily="65" charset="-120"/>
            </a:endParaRPr>
          </a:p>
          <a:p>
            <a:pPr marL="0" indent="0" eaLnBrk="1" hangingPunct="1">
              <a:spcBef>
                <a:spcPct val="0"/>
              </a:spcBef>
              <a:buFontTx/>
              <a:buNone/>
            </a:pPr>
            <a:r>
              <a:rPr lang="en-US" altLang="zh-TW" smtClean="0">
                <a:solidFill>
                  <a:srgbClr val="000000"/>
                </a:solidFill>
                <a:latin typeface="華康古印體" pitchFamily="65" charset="-120"/>
                <a:ea typeface="華康古印體" pitchFamily="65" charset="-120"/>
              </a:rPr>
              <a:t>     </a:t>
            </a:r>
            <a:r>
              <a:rPr lang="zh-TW" altLang="en-US" smtClean="0">
                <a:solidFill>
                  <a:srgbClr val="000000"/>
                </a:solidFill>
                <a:latin typeface="華康古印體" pitchFamily="65" charset="-120"/>
                <a:ea typeface="華康古印體" pitchFamily="65" charset="-120"/>
              </a:rPr>
              <a:t>其在環境衛生不良的地區。</a:t>
            </a:r>
            <a:br>
              <a:rPr lang="zh-TW" altLang="en-US" smtClean="0">
                <a:solidFill>
                  <a:srgbClr val="000000"/>
                </a:solidFill>
                <a:latin typeface="華康古印體" pitchFamily="65" charset="-120"/>
                <a:ea typeface="華康古印體" pitchFamily="65" charset="-120"/>
              </a:rPr>
            </a:br>
            <a:r>
              <a:rPr lang="zh-TW" altLang="en-US" smtClean="0">
                <a:solidFill>
                  <a:srgbClr val="000000"/>
                </a:solidFill>
                <a:latin typeface="華康古印體" pitchFamily="65" charset="-120"/>
                <a:ea typeface="華康古印體" pitchFamily="65" charset="-120"/>
              </a:rPr>
              <a:t/>
            </a:r>
            <a:br>
              <a:rPr lang="zh-TW" altLang="en-US" smtClean="0">
                <a:solidFill>
                  <a:srgbClr val="000000"/>
                </a:solidFill>
                <a:latin typeface="華康古印體" pitchFamily="65" charset="-120"/>
                <a:ea typeface="華康古印體" pitchFamily="65" charset="-120"/>
              </a:rPr>
            </a:br>
            <a:r>
              <a:rPr lang="en-US" altLang="zh-TW" smtClean="0">
                <a:solidFill>
                  <a:srgbClr val="000000"/>
                </a:solidFill>
                <a:latin typeface="華康古印體" pitchFamily="65" charset="-120"/>
                <a:ea typeface="華康古印體" pitchFamily="65" charset="-120"/>
              </a:rPr>
              <a:t>(</a:t>
            </a:r>
            <a:r>
              <a:rPr lang="zh-TW" altLang="en-US" smtClean="0">
                <a:solidFill>
                  <a:srgbClr val="000000"/>
                </a:solidFill>
                <a:latin typeface="華康古印體" pitchFamily="65" charset="-120"/>
                <a:ea typeface="華康古印體" pitchFamily="65" charset="-120"/>
              </a:rPr>
              <a:t>五</a:t>
            </a:r>
            <a:r>
              <a:rPr lang="en-US" altLang="zh-TW" smtClean="0">
                <a:solidFill>
                  <a:srgbClr val="000000"/>
                </a:solidFill>
                <a:latin typeface="華康古印體" pitchFamily="65" charset="-120"/>
                <a:ea typeface="華康古印體" pitchFamily="65" charset="-120"/>
              </a:rPr>
              <a:t>) </a:t>
            </a:r>
            <a:r>
              <a:rPr lang="zh-TW" altLang="en-US" smtClean="0">
                <a:solidFill>
                  <a:srgbClr val="000000"/>
                </a:solidFill>
                <a:latin typeface="華康古印體" pitchFamily="65" charset="-120"/>
                <a:ea typeface="華康古印體" pitchFamily="65" charset="-120"/>
              </a:rPr>
              <a:t>最好</a:t>
            </a:r>
            <a:r>
              <a:rPr lang="zh-TW" altLang="en-US" smtClean="0">
                <a:solidFill>
                  <a:schemeClr val="accent2"/>
                </a:solidFill>
                <a:latin typeface="華康古印體" pitchFamily="65" charset="-120"/>
                <a:ea typeface="華康古印體" pitchFamily="65" charset="-120"/>
              </a:rPr>
              <a:t>一人一張床</a:t>
            </a:r>
            <a:r>
              <a:rPr lang="zh-TW" altLang="en-US" smtClean="0">
                <a:solidFill>
                  <a:srgbClr val="000000"/>
                </a:solidFill>
                <a:latin typeface="華康古印體" pitchFamily="65" charset="-120"/>
                <a:ea typeface="華康古印體" pitchFamily="65" charset="-120"/>
              </a:rPr>
              <a:t>，若有不同人使用同一張床，</a:t>
            </a:r>
            <a:endParaRPr lang="en-US" altLang="zh-TW" smtClean="0">
              <a:solidFill>
                <a:srgbClr val="000000"/>
              </a:solidFill>
              <a:latin typeface="華康古印體" pitchFamily="65" charset="-120"/>
              <a:ea typeface="華康古印體" pitchFamily="65" charset="-120"/>
            </a:endParaRPr>
          </a:p>
          <a:p>
            <a:pPr marL="0" indent="0" eaLnBrk="1" hangingPunct="1">
              <a:spcBef>
                <a:spcPct val="0"/>
              </a:spcBef>
              <a:buFontTx/>
              <a:buNone/>
            </a:pPr>
            <a:r>
              <a:rPr lang="en-US" altLang="zh-TW" smtClean="0">
                <a:solidFill>
                  <a:srgbClr val="000000"/>
                </a:solidFill>
                <a:latin typeface="華康古印體" pitchFamily="65" charset="-120"/>
                <a:ea typeface="華康古印體" pitchFamily="65" charset="-120"/>
              </a:rPr>
              <a:t>     </a:t>
            </a:r>
            <a:r>
              <a:rPr lang="zh-TW" altLang="en-US" smtClean="0">
                <a:solidFill>
                  <a:srgbClr val="000000"/>
                </a:solidFill>
                <a:latin typeface="華康古印體" pitchFamily="65" charset="-120"/>
                <a:ea typeface="華康古印體" pitchFamily="65" charset="-120"/>
              </a:rPr>
              <a:t>最好更換床單及被單。</a:t>
            </a:r>
            <a:br>
              <a:rPr lang="zh-TW" altLang="en-US" smtClean="0">
                <a:solidFill>
                  <a:srgbClr val="000000"/>
                </a:solidFill>
                <a:latin typeface="華康古印體" pitchFamily="65" charset="-120"/>
                <a:ea typeface="華康古印體" pitchFamily="65" charset="-120"/>
              </a:rPr>
            </a:br>
            <a:r>
              <a:rPr lang="zh-TW" altLang="en-US" smtClean="0">
                <a:solidFill>
                  <a:srgbClr val="000000"/>
                </a:solidFill>
                <a:latin typeface="華康古印體" pitchFamily="65" charset="-120"/>
                <a:ea typeface="華康古印體" pitchFamily="65" charset="-120"/>
              </a:rPr>
              <a:t/>
            </a:r>
            <a:br>
              <a:rPr lang="zh-TW" altLang="en-US" smtClean="0">
                <a:solidFill>
                  <a:srgbClr val="000000"/>
                </a:solidFill>
                <a:latin typeface="華康古印體" pitchFamily="65" charset="-120"/>
                <a:ea typeface="華康古印體" pitchFamily="65" charset="-120"/>
              </a:rPr>
            </a:br>
            <a:r>
              <a:rPr lang="en-US" altLang="zh-TW" smtClean="0">
                <a:solidFill>
                  <a:srgbClr val="000000"/>
                </a:solidFill>
                <a:latin typeface="華康古印體" pitchFamily="65" charset="-120"/>
                <a:ea typeface="華康古印體" pitchFamily="65" charset="-120"/>
              </a:rPr>
              <a:t>(</a:t>
            </a:r>
            <a:r>
              <a:rPr lang="zh-TW" altLang="en-US" smtClean="0">
                <a:solidFill>
                  <a:srgbClr val="000000"/>
                </a:solidFill>
                <a:latin typeface="華康古印體" pitchFamily="65" charset="-120"/>
                <a:ea typeface="華康古印體" pitchFamily="65" charset="-120"/>
              </a:rPr>
              <a:t>六</a:t>
            </a:r>
            <a:r>
              <a:rPr lang="en-US" altLang="zh-TW" smtClean="0">
                <a:solidFill>
                  <a:srgbClr val="000000"/>
                </a:solidFill>
                <a:latin typeface="華康古印體" pitchFamily="65" charset="-120"/>
                <a:ea typeface="華康古印體" pitchFamily="65" charset="-120"/>
              </a:rPr>
              <a:t>) </a:t>
            </a:r>
            <a:r>
              <a:rPr lang="zh-TW" altLang="en-US" smtClean="0">
                <a:solidFill>
                  <a:srgbClr val="000000"/>
                </a:solidFill>
                <a:latin typeface="華康古印體" pitchFamily="65" charset="-120"/>
                <a:ea typeface="華康古印體" pitchFamily="65" charset="-120"/>
              </a:rPr>
              <a:t>不要讓別人睡自己的床或使用自己的寢具，衣</a:t>
            </a:r>
            <a:endParaRPr lang="en-US" altLang="zh-TW" smtClean="0">
              <a:solidFill>
                <a:srgbClr val="000000"/>
              </a:solidFill>
              <a:latin typeface="華康古印體" pitchFamily="65" charset="-120"/>
              <a:ea typeface="華康古印體" pitchFamily="65" charset="-120"/>
            </a:endParaRPr>
          </a:p>
          <a:p>
            <a:pPr marL="0" indent="0" eaLnBrk="1" hangingPunct="1">
              <a:spcBef>
                <a:spcPct val="0"/>
              </a:spcBef>
              <a:buFontTx/>
              <a:buNone/>
            </a:pPr>
            <a:r>
              <a:rPr lang="en-US" altLang="zh-TW" smtClean="0">
                <a:solidFill>
                  <a:srgbClr val="000000"/>
                </a:solidFill>
                <a:latin typeface="華康古印體" pitchFamily="65" charset="-120"/>
                <a:ea typeface="華康古印體" pitchFamily="65" charset="-120"/>
              </a:rPr>
              <a:t>     </a:t>
            </a:r>
            <a:r>
              <a:rPr lang="zh-TW" altLang="en-US" smtClean="0">
                <a:solidFill>
                  <a:srgbClr val="000000"/>
                </a:solidFill>
                <a:latin typeface="華康古印體" pitchFamily="65" charset="-120"/>
                <a:ea typeface="華康古印體" pitchFamily="65" charset="-120"/>
              </a:rPr>
              <a:t>服也不要互相借穿。</a:t>
            </a:r>
          </a:p>
          <a:p>
            <a:pPr marL="0" indent="0" eaLnBrk="1" hangingPunct="1">
              <a:spcBef>
                <a:spcPct val="0"/>
              </a:spcBef>
              <a:buFontTx/>
              <a:buNone/>
            </a:pPr>
            <a:endParaRPr lang="zh-TW" altLang="en-US" smtClean="0">
              <a:solidFill>
                <a:srgbClr val="000000"/>
              </a:solidFill>
              <a:ea typeface="新細明體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ustom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模組">
      <a:majorFont>
        <a:latin typeface="Corbel"/>
        <a:ea typeface=""/>
        <a:cs typeface=""/>
        <a:font script="Jpan" typeface="HGｺﾞｼｯｸM"/>
        <a:font script="Hang" typeface="HY엽서L"/>
        <a:font script="Hans" typeface="楷体_GB2312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楷体_GB2312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 Effects">
      <a:fillStyleLst>
        <a:solidFill>
          <a:schemeClr val="phClr">
            <a:tint val="100000"/>
            <a:shade val="100000"/>
            <a:satMod val="100000"/>
          </a:schemeClr>
        </a:solidFill>
        <a:gradFill rotWithShape="1">
          <a:gsLst>
            <a:gs pos="0">
              <a:schemeClr val="phClr">
                <a:tint val="65000"/>
                <a:shade val="100000"/>
                <a:satMod val="133000"/>
              </a:schemeClr>
            </a:gs>
            <a:gs pos="15000">
              <a:schemeClr val="phClr">
                <a:tint val="50000"/>
                <a:shade val="100000"/>
                <a:satMod val="140000"/>
              </a:schemeClr>
            </a:gs>
            <a:gs pos="100000">
              <a:schemeClr val="phClr">
                <a:tint val="10000"/>
                <a:shade val="100000"/>
                <a:satMod val="13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75000"/>
                <a:satMod val="160000"/>
              </a:schemeClr>
            </a:gs>
            <a:gs pos="62000">
              <a:schemeClr val="phClr">
                <a:tint val="100000"/>
                <a:shade val="100000"/>
                <a:satMod val="125000"/>
              </a:schemeClr>
            </a:gs>
            <a:gs pos="100000">
              <a:schemeClr val="phClr">
                <a:tint val="80000"/>
                <a:shade val="100000"/>
                <a:satMod val="140000"/>
              </a:schemeClr>
            </a:gs>
          </a:gsLst>
          <a:lin ang="16200000" scaled="1"/>
        </a:gradFill>
      </a:fillStyleLst>
      <a:lnStyleLst>
        <a:ln w="12700">
          <a:solidFill>
            <a:schemeClr val="phClr"/>
          </a:solidFill>
          <a:prstDash val="solid"/>
        </a:ln>
        <a:ln w="25400">
          <a:solidFill>
            <a:schemeClr val="phClr"/>
          </a:solidFill>
          <a:prstDash val="solid"/>
        </a:ln>
        <a:ln w="38100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>
              <a:srgbClr val="000000">
                <a:alpha val="61176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contourW="12700" prstMaterial="powder">
            <a:bevelT h="50800"/>
            <a:contourClr>
              <a:schemeClr val="phClr">
                <a:tint val="100000"/>
                <a:shade val="100000"/>
                <a:satMod val="100000"/>
              </a:schemeClr>
            </a:contourClr>
          </a:sp3d>
        </a:effectStyle>
        <a:effectStyle>
          <a:effectLst>
            <a:reflection blurRad="12700" stA="25000" endPos="28000" dist="38100" dir="5400000" sy="-100000" rotWithShape="0"/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>
            <a:bevelT w="139700" h="38100"/>
            <a:contourClr>
              <a:schemeClr val="phClr">
                <a:tint val="100000"/>
                <a:shade val="100000"/>
                <a:satMod val="100000"/>
              </a:schemeClr>
            </a:contourClr>
          </a:sp3d>
        </a:effectStyle>
      </a:effectStyleLst>
      <a:bgFillStyleLst>
        <a:solidFill>
          <a:schemeClr val="phClr">
            <a:tint val="100000"/>
            <a:shade val="100000"/>
            <a:satMod val="100000"/>
          </a:schemeClr>
        </a:solidFill>
        <a:gradFill rotWithShape="1">
          <a:gsLst>
            <a:gs pos="0">
              <a:schemeClr val="phClr">
                <a:tint val="100000"/>
                <a:shade val="50000"/>
                <a:satMod val="145000"/>
              </a:schemeClr>
            </a:gs>
            <a:gs pos="40000">
              <a:schemeClr val="phClr">
                <a:tint val="100000"/>
                <a:shade val="70000"/>
                <a:satMod val="145000"/>
              </a:schemeClr>
            </a:gs>
            <a:gs pos="100000">
              <a:schemeClr val="phClr">
                <a:tint val="85000"/>
                <a:shade val="100000"/>
                <a:satMod val="15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50000"/>
                <a:satMod val="145000"/>
              </a:schemeClr>
            </a:gs>
            <a:gs pos="30000">
              <a:schemeClr val="phClr">
                <a:tint val="100000"/>
                <a:shade val="65000"/>
                <a:satMod val="155000"/>
              </a:schemeClr>
            </a:gs>
            <a:gs pos="100000">
              <a:schemeClr val="phClr">
                <a:tint val="60000"/>
                <a:shade val="100000"/>
                <a:satMod val="17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TS010073846</Template>
  <TotalTime>178</TotalTime>
  <Words>868</Words>
  <Application>Microsoft Office PowerPoint</Application>
  <PresentationFormat>如螢幕大小 (4:3)</PresentationFormat>
  <Paragraphs>26</Paragraphs>
  <Slides>13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簡報設計範本</vt:lpstr>
      </vt:variant>
      <vt:variant>
        <vt:i4>1</vt:i4>
      </vt:variant>
      <vt:variant>
        <vt:lpstr>投影片標題</vt:lpstr>
      </vt:variant>
      <vt:variant>
        <vt:i4>13</vt:i4>
      </vt:variant>
    </vt:vector>
  </HeadingPairs>
  <TitlesOfParts>
    <vt:vector size="20" baseType="lpstr">
      <vt:lpstr>Arial</vt:lpstr>
      <vt:lpstr>新細明體</vt:lpstr>
      <vt:lpstr>Corbel</vt:lpstr>
      <vt:lpstr>Calibri</vt:lpstr>
      <vt:lpstr>華康古印體</vt:lpstr>
      <vt:lpstr>華康流隸體</vt:lpstr>
      <vt:lpstr>Custom Theme</vt:lpstr>
      <vt:lpstr>投影片 1</vt:lpstr>
      <vt:lpstr>疾病概述 </vt:lpstr>
      <vt:lpstr>投影片 3</vt:lpstr>
      <vt:lpstr>症狀</vt:lpstr>
      <vt:lpstr>投影片 5</vt:lpstr>
      <vt:lpstr>傳染方式</vt:lpstr>
      <vt:lpstr>潛伏期</vt:lpstr>
      <vt:lpstr>預防方法</vt:lpstr>
      <vt:lpstr>投影片 9</vt:lpstr>
      <vt:lpstr>感染後防治措施</vt:lpstr>
      <vt:lpstr>投影片 11</vt:lpstr>
      <vt:lpstr>投影片 12</vt:lpstr>
      <vt:lpstr>投影片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張逸芸(文山防疫)</dc:creator>
  <cp:lastModifiedBy>user</cp:lastModifiedBy>
  <cp:revision>16</cp:revision>
  <dcterms:created xsi:type="dcterms:W3CDTF">2014-02-14T07:02:16Z</dcterms:created>
  <dcterms:modified xsi:type="dcterms:W3CDTF">2014-05-14T06:41:40Z</dcterms:modified>
</cp:coreProperties>
</file>