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8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47F77-F30F-4AD5-BEE2-026F9ABF47FE}" type="datetimeFigureOut">
              <a:rPr lang="zh-TW" altLang="en-US"/>
              <a:pPr>
                <a:defRPr/>
              </a:pPr>
              <a:t>2014/5/14</a:t>
            </a:fld>
            <a:endParaRPr lang="zh-TW" altLang="en-US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A5F52-8209-468F-97D9-99A9A02B52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594E-6C84-4474-ADEA-23860896DD0A}" type="datetimeFigureOut">
              <a:rPr lang="zh-TW" altLang="en-US"/>
              <a:pPr>
                <a:defRPr/>
              </a:pPr>
              <a:t>2014/5/14</a:t>
            </a:fld>
            <a:endParaRPr lang="zh-TW" altLang="en-US"/>
          </a:p>
        </p:txBody>
      </p:sp>
      <p:sp>
        <p:nvSpPr>
          <p:cNvPr id="4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5F2CB-CA19-4B33-9402-EEF2A85334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7708-DC72-4FC8-95A9-758EEAD94EF0}" type="datetimeFigureOut">
              <a:rPr lang="zh-TW" altLang="en-US"/>
              <a:pPr>
                <a:defRPr/>
              </a:pPr>
              <a:t>2014/5/14</a:t>
            </a:fld>
            <a:endParaRPr lang="zh-TW" altLang="en-US"/>
          </a:p>
        </p:txBody>
      </p:sp>
      <p:sp>
        <p:nvSpPr>
          <p:cNvPr id="3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585F-66EC-40E1-B46F-8FEB578471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兩欄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8A05-A01C-4D58-A939-F212F1327AD4}" type="datetimeFigureOut">
              <a:rPr lang="zh-TW" altLang="en-US"/>
              <a:pPr>
                <a:defRPr/>
              </a:pPr>
              <a:t>2014/5/14</a:t>
            </a:fld>
            <a:endParaRPr lang="zh-TW" altLang="en-US"/>
          </a:p>
        </p:txBody>
      </p:sp>
      <p:sp>
        <p:nvSpPr>
          <p:cNvPr id="6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900E0-2944-4FC4-B960-6ACB7725D5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4472-1A80-4321-AD90-FA929D8F8F84}" type="datetimeFigureOut">
              <a:rPr lang="zh-TW" altLang="en-US"/>
              <a:pPr>
                <a:defRPr/>
              </a:pPr>
              <a:t>2014/5/14</a:t>
            </a:fld>
            <a:endParaRPr lang="zh-TW" altLang="en-US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4ACC7-726F-4D35-A993-4B340B8530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D4153-318F-45A0-9D5D-29DEF1B7CCA4}" type="datetimeFigureOut">
              <a:rPr lang="zh-TW" altLang="en-US"/>
              <a:pPr>
                <a:defRPr/>
              </a:pPr>
              <a:t>2014/5/14</a:t>
            </a:fld>
            <a:endParaRPr lang="zh-TW" altLang="en-US"/>
          </a:p>
        </p:txBody>
      </p:sp>
      <p:sp>
        <p:nvSpPr>
          <p:cNvPr id="6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64EF-AF43-488C-A220-9416B0389B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5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6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0"/>
          <p:cNvSpPr>
            <a:spLocks noGrp="1"/>
          </p:cNvSpPr>
          <p:nvPr>
            <p:ph type="title"/>
          </p:nvPr>
        </p:nvSpPr>
        <p:spPr bwMode="auto">
          <a:xfrm>
            <a:off x="457200" y="3587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Rectangl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000">
                <a:latin typeface="+mn-lt"/>
                <a:ea typeface="+mn-ea"/>
              </a:defRPr>
            </a:lvl1pPr>
          </a:lstStyle>
          <a:p>
            <a:pPr>
              <a:defRPr/>
            </a:pPr>
            <a:fld id="{DDC45B33-3E40-4F1A-BBDD-11BB09391259}" type="datetimeFigureOut">
              <a:rPr lang="zh-TW" altLang="en-US"/>
              <a:pPr>
                <a:defRPr/>
              </a:pPr>
              <a:t>2014/5/14</a:t>
            </a:fld>
            <a:endParaRPr lang="zh-TW" alt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000">
                <a:latin typeface="+mn-lt"/>
                <a:ea typeface="+mn-ea"/>
              </a:defRPr>
            </a:lvl1pPr>
          </a:lstStyle>
          <a:p>
            <a:pPr>
              <a:defRPr/>
            </a:pPr>
            <a:fld id="{91ACF6C2-F292-47A6-9D9D-615C900A1E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>
        <a:defRPr/>
      </a:lvl1pPr>
      <a:lvl2pPr marL="457200" eaLnBrk="1" hangingPunct="1">
        <a:defRPr/>
      </a:lvl2pPr>
      <a:lvl3pPr marL="914400" eaLnBrk="1" hangingPunct="1">
        <a:defRPr/>
      </a:lvl3pPr>
      <a:lvl4pPr marL="1371600" eaLnBrk="1" hangingPunct="1">
        <a:defRPr/>
      </a:lvl4pPr>
      <a:lvl5pPr marL="1828800" eaLnBrk="1" hangingPunct="1">
        <a:defRPr/>
      </a:lvl5pPr>
      <a:lvl6pPr marL="2286000" eaLnBrk="1" hangingPunct="1">
        <a:defRPr/>
      </a:lvl6pPr>
      <a:lvl7pPr marL="2743200" eaLnBrk="1" hangingPunct="1">
        <a:defRPr/>
      </a:lvl7pPr>
      <a:lvl8pPr marL="3200400" eaLnBrk="1" hangingPunct="1">
        <a:defRPr/>
      </a:lvl8pPr>
      <a:lvl9pPr marL="3657600" eaLnBrk="1" hangingPunct="1">
        <a:defRPr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46983" y="2397075"/>
            <a:ext cx="3712145" cy="13234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華康POP3體W12" panose="040B0C09000000000000" pitchFamily="81" charset="-120"/>
                <a:ea typeface="華康POP3體W12" panose="040B0C09000000000000" pitchFamily="81" charset="-120"/>
              </a:rPr>
              <a:t>疥瘡</a:t>
            </a:r>
          </a:p>
        </p:txBody>
      </p:sp>
      <p:pic>
        <p:nvPicPr>
          <p:cNvPr id="10242" name="Picture 4" descr="C:\Users\yiyun329\AppData\Local\Microsoft\Windows\Temporary Internet Files\Content.IE5\ZK04TPO1\MC90034329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3500438"/>
            <a:ext cx="3074988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一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經醫師診斷確定後，使用滅疥藥物，必須從脖子塗抹到腳底，全身都要塗到，如背部、屁股縫、陰部、肚臍、手指間、腳趾縫、指甲縫等較不易塗敷部位均須徹底塗遍，不應只塗抹發癢部位；並遵守藥物標示及注意事項。</a:t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endParaRPr lang="zh-TW" altLang="en-US" smtClean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</p:txBody>
      </p:sp>
      <p:sp>
        <p:nvSpPr>
          <p:cNvPr id="19458" name="標題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909638"/>
          </a:xfrm>
        </p:spPr>
        <p:txBody>
          <a:bodyPr/>
          <a:lstStyle/>
          <a:p>
            <a:pPr algn="ctr" eaLnBrk="1" hangingPunct="1"/>
            <a:r>
              <a:rPr lang="zh-TW" altLang="en-US" sz="4000" smtClean="0">
                <a:latin typeface="華康流隸體" pitchFamily="65" charset="-120"/>
                <a:ea typeface="華康流隸體" pitchFamily="65" charset="-120"/>
              </a:rPr>
              <a:t>感染後防治措施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字版面配置區 1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二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疥蟎離開身體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2 ~ 4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天後即會死亡，故治療開始前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3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天內，患者使用的床被單、衣服均須用</a:t>
            </a:r>
            <a:r>
              <a:rPr lang="en-US" altLang="zh-TW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60℃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以上的熱水清洗並以高熱乾燥，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無法清洗或乾洗的衣物，密封於塑膠袋兩週。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患者衣物要與未患病者分開處理，並持續高溫處理至患者藥物停止使用為止。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zh-TW" altLang="en-US" smtClean="0">
              <a:solidFill>
                <a:srgbClr val="000000"/>
              </a:solidFill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字版面配置區 1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8229600" cy="51403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三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除去疥蟎及卵後，皮膚發癢及疹子約需一個月才會全部消失，此時可使用止癢的外用及口服藥物，以緩和症狀。若治療後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2 ~ 4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週皮膚仍會發癢或疹子再度出現，可能需要再次治療。</a:t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四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初次感染疥瘡約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2 ~ 6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週才會出現症狀，然而無症狀時也具有傳染力，因此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若疑似感染，可先塗抹治療藥物。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zh-TW" altLang="en-US" smtClean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1640" y="2420888"/>
            <a:ext cx="583264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謝謝聆聽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疥瘡是由人疥蟎所引起，疥蟎會寄生在皮膚表層，特別在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人體皺摺處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及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柔軟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的地方，包括手指間、腳趾縫、肩胛骨、腕、肘、腋下、腰、屁股等。</a:t>
            </a:r>
            <a:endParaRPr lang="en-US" altLang="zh-TW" smtClean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zh-TW" altLang="en-US" smtClean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疥蟎寄生的數量可能多達上千隻，甚至百萬隻，傳染力較強；患者身上的蟎會掉落在衣服、床鋪及傢俱上 。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zh-TW" altLang="en-US" smtClean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11266" name="標題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952500"/>
          </a:xfrm>
        </p:spPr>
        <p:txBody>
          <a:bodyPr/>
          <a:lstStyle/>
          <a:p>
            <a:pPr algn="ctr" eaLnBrk="1" hangingPunct="1"/>
            <a:r>
              <a:rPr lang="zh-TW" altLang="en-US" sz="4000" smtClean="0">
                <a:latin typeface="華康流隸體" pitchFamily="65" charset="-120"/>
                <a:ea typeface="華康流隸體" pitchFamily="65" charset="-120"/>
              </a:rPr>
              <a:t>疾病概述 </a:t>
            </a:r>
          </a:p>
        </p:txBody>
      </p:sp>
      <p:pic>
        <p:nvPicPr>
          <p:cNvPr id="11267" name="Picture 2" descr="C:\Users\yiyun329\AppData\Local\Microsoft\Windows\Temporary Internet Files\Content.IE5\5DMZMV1U\MP90044838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5589588"/>
            <a:ext cx="1414462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1847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ysClr val="windowText" lastClr="00000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通常同一家人共同生活，最易傳染，我們常可看到家中一人因外宿或其他群體生活受感染，而後傳染到全家，或幼兒由褓母傳染或小孩與小孩間互相傳染而帶到家中。此外，學校、軍隊、安養院、監獄等群居生活場所更是疥瘡好發的場所</a:t>
            </a:r>
            <a:r>
              <a:rPr lang="zh-TW" altLang="en-US" dirty="0" smtClean="0">
                <a:solidFill>
                  <a:sysClr val="windowText" lastClr="00000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。</a:t>
            </a:r>
            <a:endParaRPr lang="en-US" altLang="zh-TW" dirty="0" smtClean="0">
              <a:solidFill>
                <a:sysClr val="windowText" lastClr="000000"/>
              </a:solidFill>
              <a:latin typeface="華康古印體" panose="03010509000000000000" pitchFamily="65" charset="-120"/>
              <a:ea typeface="華康古印體" panose="03010509000000000000" pitchFamily="65" charset="-120"/>
            </a:endParaRP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dirty="0" smtClean="0">
              <a:solidFill>
                <a:sysClr val="windowText" lastClr="000000"/>
              </a:solidFill>
              <a:latin typeface="華康古印體" panose="03010509000000000000" pitchFamily="65" charset="-120"/>
              <a:ea typeface="華康古印體" panose="03010509000000000000" pitchFamily="65" charset="-12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ysClr val="windowText" lastClr="00000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疥瘡</a:t>
            </a:r>
            <a:r>
              <a:rPr lang="zh-TW" altLang="en-US" dirty="0">
                <a:solidFill>
                  <a:sysClr val="windowText" lastClr="00000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患者並不限於勞工、學生等團體生活者，事實上疥瘡可以侵犯任何人，不論其生活水平或知識水準的高低。</a:t>
            </a:r>
          </a:p>
        </p:txBody>
      </p:sp>
      <p:pic>
        <p:nvPicPr>
          <p:cNvPr id="12290" name="Picture 3" descr="C:\Users\yiyun329\AppData\Local\Microsoft\Windows\Temporary Internet Files\Content.IE5\ZK04TPO1\MC90042054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11863" y="5876925"/>
            <a:ext cx="290195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4" descr="C:\Users\yiyun329\AppData\Local\Microsoft\Windows\Temporary Internet Files\Content.IE5\JCUQBJBY\MC90033333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50825" y="-171450"/>
            <a:ext cx="865188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 descr="C:\Users\yiyun329\AppData\Local\Microsoft\Windows\Temporary Internet Files\Content.IE5\JCUQBJBY\MC90033333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116013" y="-26988"/>
            <a:ext cx="89058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典型症狀為皮膚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劇癢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，至夜間時更為嚴重。感染疥蟎後，人體對疥蟎及其排泄物產生過敏反應，因此皮膚上會出現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紅斑、丘疹、水皰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等症狀，有時因劇癢抓傷引起疼痛，並導致細菌感染。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zh-TW" altLang="en-US" smtClean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13314" name="標題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09637"/>
          </a:xfrm>
        </p:spPr>
        <p:txBody>
          <a:bodyPr/>
          <a:lstStyle/>
          <a:p>
            <a:pPr algn="ctr" eaLnBrk="1" hangingPunct="1"/>
            <a:r>
              <a:rPr lang="zh-TW" altLang="en-US" sz="4000" smtClean="0">
                <a:latin typeface="華康流隸體" pitchFamily="65" charset="-120"/>
                <a:ea typeface="華康流隸體" pitchFamily="65" charset="-120"/>
              </a:rPr>
              <a:t>症狀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23850" y="652462"/>
            <a:ext cx="4077892" cy="26098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644009" y="652463"/>
            <a:ext cx="4247580" cy="26182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/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52413" y="3400321"/>
            <a:ext cx="4139406" cy="28052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/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537157" y="3432444"/>
            <a:ext cx="4354432" cy="28052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/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195723" y="1961589"/>
            <a:ext cx="4392191" cy="29740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字版面配置區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5495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接觸患者的皮膚、衣物、床舖或傢俱皆可能被傳染，疥蟎在成人間常透過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身體親密接觸傳染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。疥瘡傳染性很高，患者應格外注重個人清潔衛生。</a:t>
            </a:r>
          </a:p>
        </p:txBody>
      </p:sp>
      <p:sp>
        <p:nvSpPr>
          <p:cNvPr id="15362" name="標題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952500"/>
          </a:xfrm>
        </p:spPr>
        <p:txBody>
          <a:bodyPr/>
          <a:lstStyle/>
          <a:p>
            <a:pPr algn="ctr" eaLnBrk="1" hangingPunct="1"/>
            <a:r>
              <a:rPr lang="zh-TW" altLang="en-US" sz="4000" smtClean="0">
                <a:latin typeface="華康流隸體" pitchFamily="65" charset="-120"/>
                <a:ea typeface="華康流隸體" pitchFamily="65" charset="-120"/>
              </a:rPr>
              <a:t>傳染方式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人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第一次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感染，約</a:t>
            </a:r>
            <a:r>
              <a:rPr lang="en-US" altLang="zh-TW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2 ~ 6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週才會出現症狀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若為二次感染，症狀約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1 ~ 4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天就會出現。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TW" altLang="en-US" smtClean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16386" name="標題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792163"/>
          </a:xfrm>
        </p:spPr>
        <p:txBody>
          <a:bodyPr/>
          <a:lstStyle/>
          <a:p>
            <a:pPr algn="ctr" eaLnBrk="1" hangingPunct="1"/>
            <a:r>
              <a:rPr lang="zh-TW" altLang="en-US" sz="4000" smtClean="0">
                <a:latin typeface="華康流隸體" pitchFamily="65" charset="-120"/>
                <a:ea typeface="華康流隸體" pitchFamily="65" charset="-120"/>
              </a:rPr>
              <a:t>潛伏期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一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注重個人清潔衛生。</a:t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/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二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避免接觸患者的皮膚、衣物及床鋪，患者的房 </a:t>
            </a:r>
            <a:endParaRPr lang="en-US" altLang="zh-TW" smtClean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    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間必須徹底清理。</a:t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/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三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患者及接觸者</a:t>
            </a:r>
            <a:r>
              <a:rPr lang="en-US" altLang="zh-TW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﹝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尤其親密接觸者</a:t>
            </a:r>
            <a:r>
              <a:rPr lang="en-US" altLang="zh-TW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﹞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都必須接受</a:t>
            </a:r>
            <a:endParaRPr lang="en-US" altLang="zh-TW" smtClean="0">
              <a:solidFill>
                <a:schemeClr val="accent2"/>
              </a:solidFill>
              <a:latin typeface="華康古印體" pitchFamily="65" charset="-120"/>
              <a:ea typeface="華康古印體" pitchFamily="65" charset="-12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     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治療。</a:t>
            </a:r>
            <a:b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zh-TW" altLang="en-US" smtClean="0">
                <a:solidFill>
                  <a:srgbClr val="000000"/>
                </a:solidFill>
                <a:ea typeface="新細明體" charset="-120"/>
              </a:rPr>
              <a:t/>
            </a:r>
            <a:br>
              <a:rPr lang="zh-TW" altLang="en-US" smtClean="0">
                <a:solidFill>
                  <a:srgbClr val="000000"/>
                </a:solidFill>
                <a:ea typeface="新細明體" charset="-120"/>
              </a:rPr>
            </a:br>
            <a:endParaRPr lang="zh-TW" altLang="en-US" smtClean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17410" name="標題 2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38188"/>
          </a:xfrm>
        </p:spPr>
        <p:txBody>
          <a:bodyPr/>
          <a:lstStyle/>
          <a:p>
            <a:pPr algn="ctr" eaLnBrk="1" hangingPunct="1"/>
            <a:r>
              <a:rPr lang="zh-TW" altLang="en-US" sz="4000" smtClean="0">
                <a:latin typeface="華康流隸體" pitchFamily="65" charset="-120"/>
                <a:ea typeface="華康流隸體" pitchFamily="65" charset="-120"/>
              </a:rPr>
              <a:t>預防方法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四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外宿時選擇每天會更換床單及被單的旅館，尤</a:t>
            </a:r>
            <a:endParaRPr lang="en-US" altLang="zh-TW" smtClean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    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其在環境衛生不良的地區。</a:t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/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五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最好</a:t>
            </a:r>
            <a:r>
              <a:rPr lang="zh-TW" altLang="en-US" smtClean="0">
                <a:solidFill>
                  <a:schemeClr val="accent2"/>
                </a:solidFill>
                <a:latin typeface="華康古印體" pitchFamily="65" charset="-120"/>
                <a:ea typeface="華康古印體" pitchFamily="65" charset="-120"/>
              </a:rPr>
              <a:t>一人一張床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，若有不同人使用同一張床，</a:t>
            </a:r>
            <a:endParaRPr lang="en-US" altLang="zh-TW" smtClean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    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最好更換床單及被單。</a:t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/>
            </a:r>
            <a:b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</a:b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六</a:t>
            </a: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)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不要讓別人睡自己的床或使用自己的寢具，衣</a:t>
            </a:r>
            <a:endParaRPr lang="en-US" altLang="zh-TW" smtClean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     </a:t>
            </a:r>
            <a:r>
              <a:rPr lang="zh-TW" altLang="en-US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服也不要互相借穿。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zh-TW" altLang="en-US" smtClean="0">
              <a:solidFill>
                <a:srgbClr val="000000"/>
              </a:solidFill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模組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TS010073846</Template>
  <TotalTime>178</TotalTime>
  <Words>868</Words>
  <Application>Microsoft Office PowerPoint</Application>
  <PresentationFormat>如螢幕大小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Arial</vt:lpstr>
      <vt:lpstr>新細明體</vt:lpstr>
      <vt:lpstr>Corbel</vt:lpstr>
      <vt:lpstr>Calibri</vt:lpstr>
      <vt:lpstr>華康古印體</vt:lpstr>
      <vt:lpstr>華康流隸體</vt:lpstr>
      <vt:lpstr>Custom Theme</vt:lpstr>
      <vt:lpstr>投影片 1</vt:lpstr>
      <vt:lpstr>疾病概述 </vt:lpstr>
      <vt:lpstr>投影片 3</vt:lpstr>
      <vt:lpstr>症狀</vt:lpstr>
      <vt:lpstr>投影片 5</vt:lpstr>
      <vt:lpstr>傳染方式</vt:lpstr>
      <vt:lpstr>潛伏期</vt:lpstr>
      <vt:lpstr>預防方法</vt:lpstr>
      <vt:lpstr>投影片 9</vt:lpstr>
      <vt:lpstr>感染後防治措施</vt:lpstr>
      <vt:lpstr>投影片 11</vt:lpstr>
      <vt:lpstr>投影片 12</vt:lpstr>
      <vt:lpstr>投影片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張逸芸(文山防疫)</dc:creator>
  <cp:lastModifiedBy>user</cp:lastModifiedBy>
  <cp:revision>16</cp:revision>
  <dcterms:created xsi:type="dcterms:W3CDTF">2014-02-14T07:02:16Z</dcterms:created>
  <dcterms:modified xsi:type="dcterms:W3CDTF">2014-05-14T06:41:40Z</dcterms:modified>
</cp:coreProperties>
</file>