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8" r:id="rId1"/>
  </p:sldMasterIdLst>
  <p:notesMasterIdLst>
    <p:notesMasterId r:id="rId17"/>
  </p:notesMasterIdLst>
  <p:sldIdLst>
    <p:sldId id="256" r:id="rId2"/>
    <p:sldId id="294" r:id="rId3"/>
    <p:sldId id="281" r:id="rId4"/>
    <p:sldId id="295" r:id="rId5"/>
    <p:sldId id="296" r:id="rId6"/>
    <p:sldId id="297" r:id="rId7"/>
    <p:sldId id="298" r:id="rId8"/>
    <p:sldId id="299" r:id="rId9"/>
    <p:sldId id="300" r:id="rId10"/>
    <p:sldId id="301" r:id="rId11"/>
    <p:sldId id="302" r:id="rId12"/>
    <p:sldId id="303" r:id="rId13"/>
    <p:sldId id="304" r:id="rId14"/>
    <p:sldId id="305" r:id="rId15"/>
    <p:sldId id="279" r:id="rId16"/>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深色樣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佈景主題樣式 2 - 輔色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中等深淺樣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FD4443E-F989-4FC4-A0C8-D5A2AF1F390B}" styleName="深色樣式 1 - 輔色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B2D353-7290-4364-8BF5-6209FA6B14EA}" type="doc">
      <dgm:prSet loTypeId="urn:microsoft.com/office/officeart/2005/8/layout/vProcess5" loCatId="process" qsTypeId="urn:microsoft.com/office/officeart/2005/8/quickstyle/simple1#1" qsCatId="simple" csTypeId="urn:microsoft.com/office/officeart/2005/8/colors/accent1_2#1" csCatId="accent1" phldr="1"/>
      <dgm:spPr/>
      <dgm:t>
        <a:bodyPr/>
        <a:lstStyle/>
        <a:p>
          <a:endParaRPr lang="zh-TW" altLang="en-US"/>
        </a:p>
      </dgm:t>
    </dgm:pt>
    <dgm:pt modelId="{557D866A-6DDB-4B99-8B6F-53CE3C45E8F0}">
      <dgm:prSet phldrT="[文字]" custT="1"/>
      <dgm:spPr/>
      <dgm:t>
        <a:bodyPr/>
        <a:lstStyle/>
        <a:p>
          <a:r>
            <a:rPr lang="zh-TW" altLang="en-US" sz="2100" b="1" dirty="0" smtClean="0">
              <a:latin typeface="+mj-lt"/>
              <a:ea typeface="標楷體" pitchFamily="65" charset="-120"/>
              <a:cs typeface="+mj-cs"/>
            </a:rPr>
            <a:t>立即以肥皂及清水沖洗傷口</a:t>
          </a:r>
          <a:r>
            <a:rPr lang="en-US" altLang="zh-TW" sz="2100" b="1" dirty="0" smtClean="0">
              <a:latin typeface="+mj-lt"/>
              <a:ea typeface="標楷體" pitchFamily="65" charset="-120"/>
              <a:cs typeface="+mj-cs"/>
            </a:rPr>
            <a:t>15</a:t>
          </a:r>
          <a:r>
            <a:rPr lang="zh-TW" altLang="en-US" sz="2100" b="1" dirty="0" smtClean="0">
              <a:latin typeface="+mj-lt"/>
              <a:ea typeface="標楷體" pitchFamily="65" charset="-120"/>
              <a:cs typeface="+mj-cs"/>
            </a:rPr>
            <a:t>分鐘，再以優碘或</a:t>
          </a:r>
          <a:r>
            <a:rPr lang="en-US" altLang="zh-TW" sz="2100" b="1" dirty="0" smtClean="0">
              <a:latin typeface="+mj-lt"/>
              <a:ea typeface="標楷體" pitchFamily="65" charset="-120"/>
              <a:cs typeface="+mj-cs"/>
            </a:rPr>
            <a:t>70%</a:t>
          </a:r>
          <a:r>
            <a:rPr lang="zh-TW" altLang="en-US" sz="2100" b="1" dirty="0" smtClean="0">
              <a:latin typeface="+mj-lt"/>
              <a:ea typeface="標楷體" pitchFamily="65" charset="-120"/>
              <a:cs typeface="+mj-cs"/>
            </a:rPr>
            <a:t>酒精消毒</a:t>
          </a:r>
          <a:endParaRPr lang="zh-TW" altLang="en-US" sz="2100" b="1" dirty="0"/>
        </a:p>
      </dgm:t>
    </dgm:pt>
    <dgm:pt modelId="{506CBE45-4F03-4B1F-98B9-4CC445E03A86}" type="parTrans" cxnId="{CFA00CE9-64AD-4C25-9D92-55F589D88BE2}">
      <dgm:prSet/>
      <dgm:spPr/>
      <dgm:t>
        <a:bodyPr/>
        <a:lstStyle/>
        <a:p>
          <a:endParaRPr lang="zh-TW" altLang="en-US"/>
        </a:p>
      </dgm:t>
    </dgm:pt>
    <dgm:pt modelId="{BCE37F3D-6A61-4037-BB41-8992CC3D1822}" type="sibTrans" cxnId="{CFA00CE9-64AD-4C25-9D92-55F589D88BE2}">
      <dgm:prSet/>
      <dgm:spPr/>
      <dgm:t>
        <a:bodyPr/>
        <a:lstStyle/>
        <a:p>
          <a:endParaRPr lang="zh-TW" altLang="en-US"/>
        </a:p>
      </dgm:t>
    </dgm:pt>
    <dgm:pt modelId="{9A7BB8BE-79AB-4070-B114-3D74D150C5EF}">
      <dgm:prSet phldrT="[文字]" custT="1"/>
      <dgm:spPr/>
      <dgm:t>
        <a:bodyPr/>
        <a:lstStyle/>
        <a:p>
          <a:r>
            <a:rPr lang="zh-TW" altLang="en-US" sz="1900" b="1" dirty="0" smtClean="0">
              <a:latin typeface="標楷體" pitchFamily="65" charset="-120"/>
              <a:ea typeface="標楷體" pitchFamily="65" charset="-120"/>
              <a:cs typeface="+mj-cs"/>
            </a:rPr>
            <a:t>送醫做進一步治療，施予破傷風類毒素。傷口應儘量避免縫合，如必要應儘量讓血流及其它分泌物順暢地流出。由醫師評估感染風險</a:t>
          </a:r>
          <a:r>
            <a:rPr lang="en-US" altLang="zh-TW" sz="1900" b="1" dirty="0" smtClean="0">
              <a:latin typeface="標楷體" pitchFamily="65" charset="-120"/>
              <a:ea typeface="標楷體" pitchFamily="65" charset="-120"/>
              <a:cs typeface="+mj-cs"/>
            </a:rPr>
            <a:t>(</a:t>
          </a:r>
          <a:r>
            <a:rPr lang="zh-TW" altLang="en-US" sz="1900" b="1" dirty="0" smtClean="0">
              <a:latin typeface="標楷體" pitchFamily="65" charset="-120"/>
              <a:ea typeface="標楷體" pitchFamily="65" charset="-120"/>
              <a:cs typeface="+mj-cs"/>
            </a:rPr>
            <a:t>於疫區</a:t>
          </a:r>
          <a:r>
            <a:rPr lang="en-US" altLang="zh-TW" sz="1900" b="1" dirty="0" smtClean="0">
              <a:latin typeface="標楷體" pitchFamily="65" charset="-120"/>
              <a:ea typeface="標楷體" pitchFamily="65" charset="-120"/>
              <a:cs typeface="+mj-cs"/>
            </a:rPr>
            <a:t>)</a:t>
          </a:r>
          <a:r>
            <a:rPr lang="zh-TW" altLang="en-US" sz="1900" b="1" dirty="0" smtClean="0">
              <a:latin typeface="標楷體" pitchFamily="65" charset="-120"/>
              <a:ea typeface="標楷體" pitchFamily="65" charset="-120"/>
              <a:cs typeface="+mj-cs"/>
            </a:rPr>
            <a:t>，必要時再給予狂犬病疫苗及免疫球蛋白。</a:t>
          </a:r>
          <a:endParaRPr lang="en-US" altLang="zh-TW" sz="1900" b="1" dirty="0" smtClean="0">
            <a:latin typeface="標楷體" pitchFamily="65" charset="-120"/>
            <a:ea typeface="標楷體" pitchFamily="65" charset="-120"/>
            <a:cs typeface="+mj-cs"/>
          </a:endParaRPr>
        </a:p>
      </dgm:t>
    </dgm:pt>
    <dgm:pt modelId="{8EF4E9BD-6E68-4EB3-B589-73FF43DB4F02}" type="parTrans" cxnId="{71A1E441-C531-490B-9001-4A1E0E65C333}">
      <dgm:prSet/>
      <dgm:spPr/>
      <dgm:t>
        <a:bodyPr/>
        <a:lstStyle/>
        <a:p>
          <a:endParaRPr lang="zh-TW" altLang="en-US"/>
        </a:p>
      </dgm:t>
    </dgm:pt>
    <dgm:pt modelId="{087882EB-276D-4124-9C5F-173D49583A88}" type="sibTrans" cxnId="{71A1E441-C531-490B-9001-4A1E0E65C333}">
      <dgm:prSet/>
      <dgm:spPr/>
      <dgm:t>
        <a:bodyPr/>
        <a:lstStyle/>
        <a:p>
          <a:endParaRPr lang="zh-TW" altLang="en-US"/>
        </a:p>
      </dgm:t>
    </dgm:pt>
    <dgm:pt modelId="{0962F012-B00A-4CB3-B38A-517D2414DBA4}">
      <dgm:prSet phldrT="[文字]" custT="1"/>
      <dgm:spPr/>
      <dgm:t>
        <a:bodyPr/>
        <a:lstStyle/>
        <a:p>
          <a:r>
            <a:rPr lang="zh-TW" altLang="en-US" sz="1900" b="1" dirty="0" smtClean="0">
              <a:latin typeface="標楷體" pitchFamily="65" charset="-120"/>
              <a:ea typeface="標楷體" pitchFamily="65" charset="-120"/>
              <a:cs typeface="+mj-cs"/>
            </a:rPr>
            <a:t>儘可能將咬人之動物繫留觀察</a:t>
          </a:r>
          <a:r>
            <a:rPr lang="en-US" altLang="zh-TW" sz="1900" b="1" dirty="0" smtClean="0">
              <a:latin typeface="標楷體" pitchFamily="65" charset="-120"/>
              <a:ea typeface="標楷體" pitchFamily="65" charset="-120"/>
              <a:cs typeface="+mj-cs"/>
            </a:rPr>
            <a:t>10</a:t>
          </a:r>
          <a:r>
            <a:rPr lang="zh-TW" altLang="en-US" sz="1900" b="1" dirty="0" smtClean="0">
              <a:latin typeface="標楷體" pitchFamily="65" charset="-120"/>
              <a:ea typeface="標楷體" pitchFamily="65" charset="-120"/>
              <a:cs typeface="+mj-cs"/>
            </a:rPr>
            <a:t>天，如動物染患狂犬病，通常在</a:t>
          </a:r>
          <a:r>
            <a:rPr lang="en-US" altLang="zh-TW" sz="1900" b="1" dirty="0" smtClean="0">
              <a:latin typeface="標楷體" pitchFamily="65" charset="-120"/>
              <a:ea typeface="標楷體" pitchFamily="65" charset="-120"/>
              <a:cs typeface="+mj-cs"/>
            </a:rPr>
            <a:t>5-8</a:t>
          </a:r>
          <a:r>
            <a:rPr lang="zh-TW" altLang="en-US" sz="1900" b="1" dirty="0" smtClean="0">
              <a:latin typeface="標楷體" pitchFamily="65" charset="-120"/>
              <a:ea typeface="標楷體" pitchFamily="65" charset="-120"/>
              <a:cs typeface="+mj-cs"/>
            </a:rPr>
            <a:t>天內會有病徵變化。</a:t>
          </a:r>
          <a:endParaRPr lang="en-US" altLang="zh-TW" sz="1900" b="1" dirty="0" smtClean="0">
            <a:latin typeface="標楷體" pitchFamily="65" charset="-120"/>
            <a:ea typeface="標楷體" pitchFamily="65" charset="-120"/>
            <a:cs typeface="+mj-cs"/>
          </a:endParaRPr>
        </a:p>
        <a:p>
          <a:r>
            <a:rPr lang="en-US" altLang="zh-TW" sz="1900" b="1" dirty="0" smtClean="0">
              <a:latin typeface="標楷體" pitchFamily="65" charset="-120"/>
              <a:ea typeface="標楷體" pitchFamily="65" charset="-120"/>
              <a:cs typeface="+mj-cs"/>
            </a:rPr>
            <a:t>※</a:t>
          </a:r>
          <a:r>
            <a:rPr lang="zh-TW" altLang="en-US" sz="1900" b="1" dirty="0" smtClean="0">
              <a:latin typeface="標楷體" pitchFamily="65" charset="-120"/>
              <a:ea typeface="標楷體" pitchFamily="65" charset="-120"/>
              <a:cs typeface="+mj-cs"/>
            </a:rPr>
            <a:t>但若動物兇性大發，不要冒險捕捉，以免增   加被抓咬傷的機會。</a:t>
          </a:r>
          <a:endParaRPr lang="zh-TW" altLang="en-US" sz="1900" b="1" dirty="0">
            <a:latin typeface="標楷體" pitchFamily="65" charset="-120"/>
            <a:ea typeface="標楷體" pitchFamily="65" charset="-120"/>
            <a:cs typeface="+mj-cs"/>
          </a:endParaRPr>
        </a:p>
      </dgm:t>
    </dgm:pt>
    <dgm:pt modelId="{DF7848F9-065F-47FD-9622-D7FD54C2FC6D}" type="parTrans" cxnId="{044DCA5C-ADA7-437D-A206-3B71B1A4DC90}">
      <dgm:prSet/>
      <dgm:spPr/>
      <dgm:t>
        <a:bodyPr/>
        <a:lstStyle/>
        <a:p>
          <a:endParaRPr lang="zh-TW" altLang="en-US"/>
        </a:p>
      </dgm:t>
    </dgm:pt>
    <dgm:pt modelId="{20137311-885F-461C-B052-ECBB74188545}" type="sibTrans" cxnId="{044DCA5C-ADA7-437D-A206-3B71B1A4DC90}">
      <dgm:prSet/>
      <dgm:spPr/>
      <dgm:t>
        <a:bodyPr/>
        <a:lstStyle/>
        <a:p>
          <a:endParaRPr lang="zh-TW" altLang="en-US"/>
        </a:p>
      </dgm:t>
    </dgm:pt>
    <dgm:pt modelId="{509801A5-209D-4621-B67C-8DBFAFD0DD70}" type="pres">
      <dgm:prSet presAssocID="{2AB2D353-7290-4364-8BF5-6209FA6B14EA}" presName="outerComposite" presStyleCnt="0">
        <dgm:presLayoutVars>
          <dgm:chMax val="5"/>
          <dgm:dir/>
          <dgm:resizeHandles val="exact"/>
        </dgm:presLayoutVars>
      </dgm:prSet>
      <dgm:spPr/>
      <dgm:t>
        <a:bodyPr/>
        <a:lstStyle/>
        <a:p>
          <a:endParaRPr lang="zh-TW" altLang="en-US"/>
        </a:p>
      </dgm:t>
    </dgm:pt>
    <dgm:pt modelId="{23186EF2-4280-4400-B103-641BDDE14ECF}" type="pres">
      <dgm:prSet presAssocID="{2AB2D353-7290-4364-8BF5-6209FA6B14EA}" presName="dummyMaxCanvas" presStyleCnt="0">
        <dgm:presLayoutVars/>
      </dgm:prSet>
      <dgm:spPr/>
    </dgm:pt>
    <dgm:pt modelId="{5CC2FC37-5766-46FC-8FF1-D757EA3B28AA}" type="pres">
      <dgm:prSet presAssocID="{2AB2D353-7290-4364-8BF5-6209FA6B14EA}" presName="ThreeNodes_1" presStyleLbl="node1" presStyleIdx="0" presStyleCnt="3" custLinFactNeighborX="-227" custLinFactNeighborY="2490">
        <dgm:presLayoutVars>
          <dgm:bulletEnabled val="1"/>
        </dgm:presLayoutVars>
      </dgm:prSet>
      <dgm:spPr/>
      <dgm:t>
        <a:bodyPr/>
        <a:lstStyle/>
        <a:p>
          <a:endParaRPr lang="zh-TW" altLang="en-US"/>
        </a:p>
      </dgm:t>
    </dgm:pt>
    <dgm:pt modelId="{920CD55E-7C83-4C02-B61D-59530281F3AB}" type="pres">
      <dgm:prSet presAssocID="{2AB2D353-7290-4364-8BF5-6209FA6B14EA}" presName="ThreeNodes_2" presStyleLbl="node1" presStyleIdx="1" presStyleCnt="3">
        <dgm:presLayoutVars>
          <dgm:bulletEnabled val="1"/>
        </dgm:presLayoutVars>
      </dgm:prSet>
      <dgm:spPr/>
      <dgm:t>
        <a:bodyPr/>
        <a:lstStyle/>
        <a:p>
          <a:endParaRPr lang="zh-TW" altLang="en-US"/>
        </a:p>
      </dgm:t>
    </dgm:pt>
    <dgm:pt modelId="{8565BA03-B61A-472E-AED4-AEF86A84DF4E}" type="pres">
      <dgm:prSet presAssocID="{2AB2D353-7290-4364-8BF5-6209FA6B14EA}" presName="ThreeNodes_3" presStyleLbl="node1" presStyleIdx="2" presStyleCnt="3" custScaleY="108038">
        <dgm:presLayoutVars>
          <dgm:bulletEnabled val="1"/>
        </dgm:presLayoutVars>
      </dgm:prSet>
      <dgm:spPr/>
      <dgm:t>
        <a:bodyPr/>
        <a:lstStyle/>
        <a:p>
          <a:endParaRPr lang="zh-TW" altLang="en-US"/>
        </a:p>
      </dgm:t>
    </dgm:pt>
    <dgm:pt modelId="{CA5C1705-A109-4180-B7FA-B004D6128AC9}" type="pres">
      <dgm:prSet presAssocID="{2AB2D353-7290-4364-8BF5-6209FA6B14EA}" presName="ThreeConn_1-2" presStyleLbl="fgAccFollowNode1" presStyleIdx="0" presStyleCnt="2">
        <dgm:presLayoutVars>
          <dgm:bulletEnabled val="1"/>
        </dgm:presLayoutVars>
      </dgm:prSet>
      <dgm:spPr/>
      <dgm:t>
        <a:bodyPr/>
        <a:lstStyle/>
        <a:p>
          <a:endParaRPr lang="zh-TW" altLang="en-US"/>
        </a:p>
      </dgm:t>
    </dgm:pt>
    <dgm:pt modelId="{808C653D-288B-4253-9FAE-D349CBA0C329}" type="pres">
      <dgm:prSet presAssocID="{2AB2D353-7290-4364-8BF5-6209FA6B14EA}" presName="ThreeConn_2-3" presStyleLbl="fgAccFollowNode1" presStyleIdx="1" presStyleCnt="2">
        <dgm:presLayoutVars>
          <dgm:bulletEnabled val="1"/>
        </dgm:presLayoutVars>
      </dgm:prSet>
      <dgm:spPr/>
      <dgm:t>
        <a:bodyPr/>
        <a:lstStyle/>
        <a:p>
          <a:endParaRPr lang="zh-TW" altLang="en-US"/>
        </a:p>
      </dgm:t>
    </dgm:pt>
    <dgm:pt modelId="{7B488CB2-5D4B-4D92-BD09-59D8CAB73F89}" type="pres">
      <dgm:prSet presAssocID="{2AB2D353-7290-4364-8BF5-6209FA6B14EA}" presName="ThreeNodes_1_text" presStyleLbl="node1" presStyleIdx="2" presStyleCnt="3">
        <dgm:presLayoutVars>
          <dgm:bulletEnabled val="1"/>
        </dgm:presLayoutVars>
      </dgm:prSet>
      <dgm:spPr/>
      <dgm:t>
        <a:bodyPr/>
        <a:lstStyle/>
        <a:p>
          <a:endParaRPr lang="zh-TW" altLang="en-US"/>
        </a:p>
      </dgm:t>
    </dgm:pt>
    <dgm:pt modelId="{035232E1-8338-43CB-89AF-CFC214F07588}" type="pres">
      <dgm:prSet presAssocID="{2AB2D353-7290-4364-8BF5-6209FA6B14EA}" presName="ThreeNodes_2_text" presStyleLbl="node1" presStyleIdx="2" presStyleCnt="3">
        <dgm:presLayoutVars>
          <dgm:bulletEnabled val="1"/>
        </dgm:presLayoutVars>
      </dgm:prSet>
      <dgm:spPr/>
      <dgm:t>
        <a:bodyPr/>
        <a:lstStyle/>
        <a:p>
          <a:endParaRPr lang="zh-TW" altLang="en-US"/>
        </a:p>
      </dgm:t>
    </dgm:pt>
    <dgm:pt modelId="{A499E1D9-F347-4AD2-B570-B1A922C2259A}" type="pres">
      <dgm:prSet presAssocID="{2AB2D353-7290-4364-8BF5-6209FA6B14EA}" presName="ThreeNodes_3_text" presStyleLbl="node1" presStyleIdx="2" presStyleCnt="3">
        <dgm:presLayoutVars>
          <dgm:bulletEnabled val="1"/>
        </dgm:presLayoutVars>
      </dgm:prSet>
      <dgm:spPr/>
      <dgm:t>
        <a:bodyPr/>
        <a:lstStyle/>
        <a:p>
          <a:endParaRPr lang="zh-TW" altLang="en-US"/>
        </a:p>
      </dgm:t>
    </dgm:pt>
  </dgm:ptLst>
  <dgm:cxnLst>
    <dgm:cxn modelId="{044DCA5C-ADA7-437D-A206-3B71B1A4DC90}" srcId="{2AB2D353-7290-4364-8BF5-6209FA6B14EA}" destId="{0962F012-B00A-4CB3-B38A-517D2414DBA4}" srcOrd="2" destOrd="0" parTransId="{DF7848F9-065F-47FD-9622-D7FD54C2FC6D}" sibTransId="{20137311-885F-461C-B052-ECBB74188545}"/>
    <dgm:cxn modelId="{3EB0E793-DDDA-4C62-9C78-FB52CA3BB532}" type="presOf" srcId="{0962F012-B00A-4CB3-B38A-517D2414DBA4}" destId="{8565BA03-B61A-472E-AED4-AEF86A84DF4E}" srcOrd="0" destOrd="0" presId="urn:microsoft.com/office/officeart/2005/8/layout/vProcess5"/>
    <dgm:cxn modelId="{71A1E441-C531-490B-9001-4A1E0E65C333}" srcId="{2AB2D353-7290-4364-8BF5-6209FA6B14EA}" destId="{9A7BB8BE-79AB-4070-B114-3D74D150C5EF}" srcOrd="1" destOrd="0" parTransId="{8EF4E9BD-6E68-4EB3-B589-73FF43DB4F02}" sibTransId="{087882EB-276D-4124-9C5F-173D49583A88}"/>
    <dgm:cxn modelId="{CE22CA85-6AD4-4D0A-A7C2-FC55E9839BA2}" type="presOf" srcId="{2AB2D353-7290-4364-8BF5-6209FA6B14EA}" destId="{509801A5-209D-4621-B67C-8DBFAFD0DD70}" srcOrd="0" destOrd="0" presId="urn:microsoft.com/office/officeart/2005/8/layout/vProcess5"/>
    <dgm:cxn modelId="{CFA00CE9-64AD-4C25-9D92-55F589D88BE2}" srcId="{2AB2D353-7290-4364-8BF5-6209FA6B14EA}" destId="{557D866A-6DDB-4B99-8B6F-53CE3C45E8F0}" srcOrd="0" destOrd="0" parTransId="{506CBE45-4F03-4B1F-98B9-4CC445E03A86}" sibTransId="{BCE37F3D-6A61-4037-BB41-8992CC3D1822}"/>
    <dgm:cxn modelId="{1F721AFD-1D17-413A-84F1-8B3424FC7166}" type="presOf" srcId="{9A7BB8BE-79AB-4070-B114-3D74D150C5EF}" destId="{035232E1-8338-43CB-89AF-CFC214F07588}" srcOrd="1" destOrd="0" presId="urn:microsoft.com/office/officeart/2005/8/layout/vProcess5"/>
    <dgm:cxn modelId="{C0072F8F-E429-4F25-AD02-40551692A852}" type="presOf" srcId="{BCE37F3D-6A61-4037-BB41-8992CC3D1822}" destId="{CA5C1705-A109-4180-B7FA-B004D6128AC9}" srcOrd="0" destOrd="0" presId="urn:microsoft.com/office/officeart/2005/8/layout/vProcess5"/>
    <dgm:cxn modelId="{C7FAAD53-F16A-4D4C-983A-4AD158A75820}" type="presOf" srcId="{0962F012-B00A-4CB3-B38A-517D2414DBA4}" destId="{A499E1D9-F347-4AD2-B570-B1A922C2259A}" srcOrd="1" destOrd="0" presId="urn:microsoft.com/office/officeart/2005/8/layout/vProcess5"/>
    <dgm:cxn modelId="{46440BF3-2AF5-4089-BF47-98C6AF7C7450}" type="presOf" srcId="{9A7BB8BE-79AB-4070-B114-3D74D150C5EF}" destId="{920CD55E-7C83-4C02-B61D-59530281F3AB}" srcOrd="0" destOrd="0" presId="urn:microsoft.com/office/officeart/2005/8/layout/vProcess5"/>
    <dgm:cxn modelId="{701493AA-5E2C-4FE4-8590-0FE2E81CB379}" type="presOf" srcId="{557D866A-6DDB-4B99-8B6F-53CE3C45E8F0}" destId="{7B488CB2-5D4B-4D92-BD09-59D8CAB73F89}" srcOrd="1" destOrd="0" presId="urn:microsoft.com/office/officeart/2005/8/layout/vProcess5"/>
    <dgm:cxn modelId="{037256DC-AE6B-4598-930B-B56F2E7B0B75}" type="presOf" srcId="{557D866A-6DDB-4B99-8B6F-53CE3C45E8F0}" destId="{5CC2FC37-5766-46FC-8FF1-D757EA3B28AA}" srcOrd="0" destOrd="0" presId="urn:microsoft.com/office/officeart/2005/8/layout/vProcess5"/>
    <dgm:cxn modelId="{D6693105-A759-4073-A96A-6A5309EDF8E0}" type="presOf" srcId="{087882EB-276D-4124-9C5F-173D49583A88}" destId="{808C653D-288B-4253-9FAE-D349CBA0C329}" srcOrd="0" destOrd="0" presId="urn:microsoft.com/office/officeart/2005/8/layout/vProcess5"/>
    <dgm:cxn modelId="{7FC4F8EC-14C1-4BBD-8128-73BC75034E6F}" type="presParOf" srcId="{509801A5-209D-4621-B67C-8DBFAFD0DD70}" destId="{23186EF2-4280-4400-B103-641BDDE14ECF}" srcOrd="0" destOrd="0" presId="urn:microsoft.com/office/officeart/2005/8/layout/vProcess5"/>
    <dgm:cxn modelId="{9E8A9E00-BAF0-4ED6-99B2-C272CAA3BC85}" type="presParOf" srcId="{509801A5-209D-4621-B67C-8DBFAFD0DD70}" destId="{5CC2FC37-5766-46FC-8FF1-D757EA3B28AA}" srcOrd="1" destOrd="0" presId="urn:microsoft.com/office/officeart/2005/8/layout/vProcess5"/>
    <dgm:cxn modelId="{8A6DA16F-B5B1-4D6B-99C7-AE8245108766}" type="presParOf" srcId="{509801A5-209D-4621-B67C-8DBFAFD0DD70}" destId="{920CD55E-7C83-4C02-B61D-59530281F3AB}" srcOrd="2" destOrd="0" presId="urn:microsoft.com/office/officeart/2005/8/layout/vProcess5"/>
    <dgm:cxn modelId="{D1755B7A-5E15-4534-8F27-812CEA0FC654}" type="presParOf" srcId="{509801A5-209D-4621-B67C-8DBFAFD0DD70}" destId="{8565BA03-B61A-472E-AED4-AEF86A84DF4E}" srcOrd="3" destOrd="0" presId="urn:microsoft.com/office/officeart/2005/8/layout/vProcess5"/>
    <dgm:cxn modelId="{1C262B2C-8DD1-4241-9B97-BA50978FB8BD}" type="presParOf" srcId="{509801A5-209D-4621-B67C-8DBFAFD0DD70}" destId="{CA5C1705-A109-4180-B7FA-B004D6128AC9}" srcOrd="4" destOrd="0" presId="urn:microsoft.com/office/officeart/2005/8/layout/vProcess5"/>
    <dgm:cxn modelId="{06CE2116-21A7-4C96-9E8F-1944A10AE775}" type="presParOf" srcId="{509801A5-209D-4621-B67C-8DBFAFD0DD70}" destId="{808C653D-288B-4253-9FAE-D349CBA0C329}" srcOrd="5" destOrd="0" presId="urn:microsoft.com/office/officeart/2005/8/layout/vProcess5"/>
    <dgm:cxn modelId="{6A0D0531-5D13-4ABB-A79A-C2706376EE39}" type="presParOf" srcId="{509801A5-209D-4621-B67C-8DBFAFD0DD70}" destId="{7B488CB2-5D4B-4D92-BD09-59D8CAB73F89}" srcOrd="6" destOrd="0" presId="urn:microsoft.com/office/officeart/2005/8/layout/vProcess5"/>
    <dgm:cxn modelId="{5B7F1E57-1759-4266-9DAF-21E504DA7FE9}" type="presParOf" srcId="{509801A5-209D-4621-B67C-8DBFAFD0DD70}" destId="{035232E1-8338-43CB-89AF-CFC214F07588}" srcOrd="7" destOrd="0" presId="urn:microsoft.com/office/officeart/2005/8/layout/vProcess5"/>
    <dgm:cxn modelId="{437AC7EF-006F-4AB8-B20B-3EE463725745}" type="presParOf" srcId="{509801A5-209D-4621-B67C-8DBFAFD0DD70}" destId="{A499E1D9-F347-4AD2-B570-B1A922C2259A}"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C2FC37-5766-46FC-8FF1-D757EA3B28AA}">
      <dsp:nvSpPr>
        <dsp:cNvPr id="0" name=""/>
        <dsp:cNvSpPr/>
      </dsp:nvSpPr>
      <dsp:spPr>
        <a:xfrm>
          <a:off x="0" y="5958"/>
          <a:ext cx="6584950" cy="124002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zh-TW" altLang="en-US" sz="2100" b="1" kern="1200" dirty="0" smtClean="0">
              <a:latin typeface="+mj-lt"/>
              <a:ea typeface="標楷體" pitchFamily="65" charset="-120"/>
              <a:cs typeface="+mj-cs"/>
            </a:rPr>
            <a:t>立即以肥皂及清水沖洗傷口</a:t>
          </a:r>
          <a:r>
            <a:rPr lang="en-US" altLang="zh-TW" sz="2100" b="1" kern="1200" dirty="0" smtClean="0">
              <a:latin typeface="+mj-lt"/>
              <a:ea typeface="標楷體" pitchFamily="65" charset="-120"/>
              <a:cs typeface="+mj-cs"/>
            </a:rPr>
            <a:t>15</a:t>
          </a:r>
          <a:r>
            <a:rPr lang="zh-TW" altLang="en-US" sz="2100" b="1" kern="1200" dirty="0" smtClean="0">
              <a:latin typeface="+mj-lt"/>
              <a:ea typeface="標楷體" pitchFamily="65" charset="-120"/>
              <a:cs typeface="+mj-cs"/>
            </a:rPr>
            <a:t>分鐘，再以優碘或</a:t>
          </a:r>
          <a:r>
            <a:rPr lang="en-US" altLang="zh-TW" sz="2100" b="1" kern="1200" dirty="0" smtClean="0">
              <a:latin typeface="+mj-lt"/>
              <a:ea typeface="標楷體" pitchFamily="65" charset="-120"/>
              <a:cs typeface="+mj-cs"/>
            </a:rPr>
            <a:t>70%</a:t>
          </a:r>
          <a:r>
            <a:rPr lang="zh-TW" altLang="en-US" sz="2100" b="1" kern="1200" dirty="0" smtClean="0">
              <a:latin typeface="+mj-lt"/>
              <a:ea typeface="標楷體" pitchFamily="65" charset="-120"/>
              <a:cs typeface="+mj-cs"/>
            </a:rPr>
            <a:t>酒精消毒</a:t>
          </a:r>
          <a:endParaRPr lang="zh-TW" altLang="en-US" sz="2100" b="1" kern="1200" dirty="0"/>
        </a:p>
      </dsp:txBody>
      <dsp:txXfrm>
        <a:off x="0" y="5958"/>
        <a:ext cx="5319501" cy="1240028"/>
      </dsp:txXfrm>
    </dsp:sp>
    <dsp:sp modelId="{920CD55E-7C83-4C02-B61D-59530281F3AB}">
      <dsp:nvSpPr>
        <dsp:cNvPr id="0" name=""/>
        <dsp:cNvSpPr/>
      </dsp:nvSpPr>
      <dsp:spPr>
        <a:xfrm>
          <a:off x="581024" y="1421781"/>
          <a:ext cx="6584950" cy="124002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zh-TW" altLang="en-US" sz="1900" b="1" kern="1200" dirty="0" smtClean="0">
              <a:latin typeface="標楷體" pitchFamily="65" charset="-120"/>
              <a:ea typeface="標楷體" pitchFamily="65" charset="-120"/>
              <a:cs typeface="+mj-cs"/>
            </a:rPr>
            <a:t>送醫做進一步治療，施予破傷風類毒素。傷口應儘量避免縫合，如必要應儘量讓血流及其它分泌物順暢地流出。由醫師評估感染風險</a:t>
          </a:r>
          <a:r>
            <a:rPr lang="en-US" altLang="zh-TW" sz="1900" b="1" kern="1200" dirty="0" smtClean="0">
              <a:latin typeface="標楷體" pitchFamily="65" charset="-120"/>
              <a:ea typeface="標楷體" pitchFamily="65" charset="-120"/>
              <a:cs typeface="+mj-cs"/>
            </a:rPr>
            <a:t>(</a:t>
          </a:r>
          <a:r>
            <a:rPr lang="zh-TW" altLang="en-US" sz="1900" b="1" kern="1200" dirty="0" smtClean="0">
              <a:latin typeface="標楷體" pitchFamily="65" charset="-120"/>
              <a:ea typeface="標楷體" pitchFamily="65" charset="-120"/>
              <a:cs typeface="+mj-cs"/>
            </a:rPr>
            <a:t>於疫區</a:t>
          </a:r>
          <a:r>
            <a:rPr lang="en-US" altLang="zh-TW" sz="1900" b="1" kern="1200" dirty="0" smtClean="0">
              <a:latin typeface="標楷體" pitchFamily="65" charset="-120"/>
              <a:ea typeface="標楷體" pitchFamily="65" charset="-120"/>
              <a:cs typeface="+mj-cs"/>
            </a:rPr>
            <a:t>)</a:t>
          </a:r>
          <a:r>
            <a:rPr lang="zh-TW" altLang="en-US" sz="1900" b="1" kern="1200" dirty="0" smtClean="0">
              <a:latin typeface="標楷體" pitchFamily="65" charset="-120"/>
              <a:ea typeface="標楷體" pitchFamily="65" charset="-120"/>
              <a:cs typeface="+mj-cs"/>
            </a:rPr>
            <a:t>，必要時再給予狂犬病疫苗及免疫球蛋白。</a:t>
          </a:r>
          <a:endParaRPr lang="en-US" altLang="zh-TW" sz="1900" b="1" kern="1200" dirty="0" smtClean="0">
            <a:latin typeface="標楷體" pitchFamily="65" charset="-120"/>
            <a:ea typeface="標楷體" pitchFamily="65" charset="-120"/>
            <a:cs typeface="+mj-cs"/>
          </a:endParaRPr>
        </a:p>
      </dsp:txBody>
      <dsp:txXfrm>
        <a:off x="581024" y="1421781"/>
        <a:ext cx="5197906" cy="1240028"/>
      </dsp:txXfrm>
    </dsp:sp>
    <dsp:sp modelId="{8565BA03-B61A-472E-AED4-AEF86A84DF4E}">
      <dsp:nvSpPr>
        <dsp:cNvPr id="0" name=""/>
        <dsp:cNvSpPr/>
      </dsp:nvSpPr>
      <dsp:spPr>
        <a:xfrm>
          <a:off x="1162049" y="2818644"/>
          <a:ext cx="6584950" cy="133970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zh-TW" altLang="en-US" sz="1900" b="1" kern="1200" dirty="0" smtClean="0">
              <a:latin typeface="標楷體" pitchFamily="65" charset="-120"/>
              <a:ea typeface="標楷體" pitchFamily="65" charset="-120"/>
              <a:cs typeface="+mj-cs"/>
            </a:rPr>
            <a:t>儘可能將咬人之動物繫留觀察</a:t>
          </a:r>
          <a:r>
            <a:rPr lang="en-US" altLang="zh-TW" sz="1900" b="1" kern="1200" dirty="0" smtClean="0">
              <a:latin typeface="標楷體" pitchFamily="65" charset="-120"/>
              <a:ea typeface="標楷體" pitchFamily="65" charset="-120"/>
              <a:cs typeface="+mj-cs"/>
            </a:rPr>
            <a:t>10</a:t>
          </a:r>
          <a:r>
            <a:rPr lang="zh-TW" altLang="en-US" sz="1900" b="1" kern="1200" dirty="0" smtClean="0">
              <a:latin typeface="標楷體" pitchFamily="65" charset="-120"/>
              <a:ea typeface="標楷體" pitchFamily="65" charset="-120"/>
              <a:cs typeface="+mj-cs"/>
            </a:rPr>
            <a:t>天，如動物染患狂犬病，通常在</a:t>
          </a:r>
          <a:r>
            <a:rPr lang="en-US" altLang="zh-TW" sz="1900" b="1" kern="1200" dirty="0" smtClean="0">
              <a:latin typeface="標楷體" pitchFamily="65" charset="-120"/>
              <a:ea typeface="標楷體" pitchFamily="65" charset="-120"/>
              <a:cs typeface="+mj-cs"/>
            </a:rPr>
            <a:t>5-8</a:t>
          </a:r>
          <a:r>
            <a:rPr lang="zh-TW" altLang="en-US" sz="1900" b="1" kern="1200" dirty="0" smtClean="0">
              <a:latin typeface="標楷體" pitchFamily="65" charset="-120"/>
              <a:ea typeface="標楷體" pitchFamily="65" charset="-120"/>
              <a:cs typeface="+mj-cs"/>
            </a:rPr>
            <a:t>天內會有病徵變化。</a:t>
          </a:r>
          <a:endParaRPr lang="en-US" altLang="zh-TW" sz="1900" b="1" kern="1200" dirty="0" smtClean="0">
            <a:latin typeface="標楷體" pitchFamily="65" charset="-120"/>
            <a:ea typeface="標楷體" pitchFamily="65" charset="-120"/>
            <a:cs typeface="+mj-cs"/>
          </a:endParaRPr>
        </a:p>
        <a:p>
          <a:pPr lvl="0" algn="l" defTabSz="844550">
            <a:lnSpc>
              <a:spcPct val="90000"/>
            </a:lnSpc>
            <a:spcBef>
              <a:spcPct val="0"/>
            </a:spcBef>
            <a:spcAft>
              <a:spcPct val="35000"/>
            </a:spcAft>
          </a:pPr>
          <a:r>
            <a:rPr lang="en-US" altLang="zh-TW" sz="1900" b="1" kern="1200" dirty="0" smtClean="0">
              <a:latin typeface="標楷體" pitchFamily="65" charset="-120"/>
              <a:ea typeface="標楷體" pitchFamily="65" charset="-120"/>
              <a:cs typeface="+mj-cs"/>
            </a:rPr>
            <a:t>※</a:t>
          </a:r>
          <a:r>
            <a:rPr lang="zh-TW" altLang="en-US" sz="1900" b="1" kern="1200" dirty="0" smtClean="0">
              <a:latin typeface="標楷體" pitchFamily="65" charset="-120"/>
              <a:ea typeface="標楷體" pitchFamily="65" charset="-120"/>
              <a:cs typeface="+mj-cs"/>
            </a:rPr>
            <a:t>但若動物兇性大發，不要冒險捕捉，以免增   加被抓咬傷的機會。</a:t>
          </a:r>
          <a:endParaRPr lang="zh-TW" altLang="en-US" sz="1900" b="1" kern="1200" dirty="0">
            <a:latin typeface="標楷體" pitchFamily="65" charset="-120"/>
            <a:ea typeface="標楷體" pitchFamily="65" charset="-120"/>
            <a:cs typeface="+mj-cs"/>
          </a:endParaRPr>
        </a:p>
      </dsp:txBody>
      <dsp:txXfrm>
        <a:off x="1162049" y="2818644"/>
        <a:ext cx="5197906" cy="1339701"/>
      </dsp:txXfrm>
    </dsp:sp>
    <dsp:sp modelId="{CA5C1705-A109-4180-B7FA-B004D6128AC9}">
      <dsp:nvSpPr>
        <dsp:cNvPr id="0" name=""/>
        <dsp:cNvSpPr/>
      </dsp:nvSpPr>
      <dsp:spPr>
        <a:xfrm>
          <a:off x="5778931" y="915436"/>
          <a:ext cx="806018" cy="806018"/>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778931" y="915436"/>
        <a:ext cx="806018" cy="806018"/>
      </dsp:txXfrm>
    </dsp:sp>
    <dsp:sp modelId="{808C653D-288B-4253-9FAE-D349CBA0C329}">
      <dsp:nvSpPr>
        <dsp:cNvPr id="0" name=""/>
        <dsp:cNvSpPr/>
      </dsp:nvSpPr>
      <dsp:spPr>
        <a:xfrm>
          <a:off x="6359956" y="2353869"/>
          <a:ext cx="806018" cy="806018"/>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6359956" y="2353869"/>
        <a:ext cx="806018" cy="80601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DD1508BE-CD34-4060-A748-9CBB7FFCEED3}" type="datetimeFigureOut">
              <a:rPr lang="zh-TW" altLang="en-US"/>
              <a:pPr>
                <a:defRPr/>
              </a:pPr>
              <a:t>2013/8/13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smtClean="0">
                <a:latin typeface="+mn-lt"/>
                <a:ea typeface="+mn-ea"/>
              </a:defRPr>
            </a:lvl1pPr>
          </a:lstStyle>
          <a:p>
            <a:pPr>
              <a:defRPr/>
            </a:pPr>
            <a:fld id="{7908B896-25AE-4F1D-8718-67BC03F3723B}"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pic>
        <p:nvPicPr>
          <p:cNvPr id="4" name="Picture 6" descr="CoverOverlay.pn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grpSp>
        <p:nvGrpSpPr>
          <p:cNvPr id="5"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6" name="TextBox 8"/>
            <p:cNvSpPr txBox="1"/>
            <p:nvPr/>
          </p:nvSpPr>
          <p:spPr>
            <a:xfrm>
              <a:off x="4147073" y="1381459"/>
              <a:ext cx="877163" cy="923330"/>
            </a:xfrm>
            <a:prstGeom prst="rect">
              <a:avLst/>
            </a:prstGeom>
            <a:noFill/>
          </p:spPr>
          <p:txBody>
            <a:bodyPr wrap="none">
              <a:spAutoFit/>
            </a:bodyPr>
            <a:lstStyle/>
            <a:p>
              <a:pPr fontAlgn="auto">
                <a:spcBef>
                  <a:spcPts val="0"/>
                </a:spcBef>
                <a:spcAft>
                  <a:spcPts val="0"/>
                </a:spcAft>
                <a:defRPr/>
              </a:pPr>
              <a:r>
                <a:rPr kumimoji="0"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a typeface="+mn-ea"/>
                </a:rPr>
                <a:t></a:t>
              </a:r>
            </a:p>
          </p:txBody>
        </p:sp>
        <p:cxnSp>
          <p:nvCxnSpPr>
            <p:cNvPr id="7"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9" name="Date Placeholder 3"/>
          <p:cNvSpPr>
            <a:spLocks noGrp="1"/>
          </p:cNvSpPr>
          <p:nvPr>
            <p:ph type="dt" sz="half" idx="10"/>
          </p:nvPr>
        </p:nvSpPr>
        <p:spPr/>
        <p:txBody>
          <a:bodyPr/>
          <a:lstStyle>
            <a:lvl1pPr>
              <a:defRPr smtClean="0">
                <a:solidFill>
                  <a:schemeClr val="tx2"/>
                </a:solidFill>
              </a:defRPr>
            </a:lvl1pPr>
          </a:lstStyle>
          <a:p>
            <a:pPr>
              <a:defRPr/>
            </a:pPr>
            <a:fld id="{21F7CC53-4F01-4820-BFCB-F1732C315828}" type="datetimeFigureOut">
              <a:rPr lang="zh-TW" altLang="en-US"/>
              <a:pPr>
                <a:defRPr/>
              </a:pPr>
              <a:t>2013/8/13</a:t>
            </a:fld>
            <a:endParaRPr lang="zh-TW" altLang="en-US"/>
          </a:p>
        </p:txBody>
      </p:sp>
      <p:sp>
        <p:nvSpPr>
          <p:cNvPr id="10" name="Footer Placeholder 4"/>
          <p:cNvSpPr>
            <a:spLocks noGrp="1"/>
          </p:cNvSpPr>
          <p:nvPr>
            <p:ph type="ftr" sz="quarter" idx="11"/>
          </p:nvPr>
        </p:nvSpPr>
        <p:spPr/>
        <p:txBody>
          <a:bodyPr/>
          <a:lstStyle>
            <a:lvl1pPr>
              <a:defRPr>
                <a:solidFill>
                  <a:schemeClr val="tx2"/>
                </a:solidFill>
              </a:defRPr>
            </a:lvl1pPr>
          </a:lstStyle>
          <a:p>
            <a:pPr>
              <a:defRPr/>
            </a:pPr>
            <a:endParaRPr lang="zh-TW" altLang="en-US"/>
          </a:p>
        </p:txBody>
      </p:sp>
      <p:sp>
        <p:nvSpPr>
          <p:cNvPr id="11" name="Slide Number Placeholder 5"/>
          <p:cNvSpPr>
            <a:spLocks noGrp="1"/>
          </p:cNvSpPr>
          <p:nvPr>
            <p:ph type="sldNum" sz="quarter" idx="12"/>
          </p:nvPr>
        </p:nvSpPr>
        <p:spPr/>
        <p:txBody>
          <a:bodyPr/>
          <a:lstStyle>
            <a:lvl1pPr>
              <a:defRPr smtClean="0">
                <a:solidFill>
                  <a:schemeClr val="tx2"/>
                </a:solidFill>
              </a:defRPr>
            </a:lvl1pPr>
          </a:lstStyle>
          <a:p>
            <a:pPr>
              <a:defRPr/>
            </a:pPr>
            <a:fld id="{D8D77346-8F3B-412B-8001-46374F7A5C6E}"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grpSp>
        <p:nvGrpSpPr>
          <p:cNvPr id="4" name="Group 10"/>
          <p:cNvGrpSpPr>
            <a:grpSpLocks/>
          </p:cNvGrpSpPr>
          <p:nvPr/>
        </p:nvGrpSpPr>
        <p:grpSpPr bwMode="auto">
          <a:xfrm>
            <a:off x="1173163" y="1392238"/>
            <a:ext cx="6778625" cy="923925"/>
            <a:chOff x="1172584" y="1381459"/>
            <a:chExt cx="6779110" cy="923330"/>
          </a:xfrm>
        </p:grpSpPr>
        <p:sp>
          <p:nvSpPr>
            <p:cNvPr id="5" name="TextBox 14"/>
            <p:cNvSpPr txBox="1"/>
            <p:nvPr/>
          </p:nvSpPr>
          <p:spPr>
            <a:xfrm>
              <a:off x="4147772" y="1381459"/>
              <a:ext cx="876363"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6" name="Straight Connector 15"/>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6"/>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8" name="Date Placeholder 3"/>
          <p:cNvSpPr>
            <a:spLocks noGrp="1"/>
          </p:cNvSpPr>
          <p:nvPr>
            <p:ph type="dt" sz="half" idx="10"/>
          </p:nvPr>
        </p:nvSpPr>
        <p:spPr/>
        <p:txBody>
          <a:bodyPr/>
          <a:lstStyle>
            <a:lvl1pPr>
              <a:defRPr/>
            </a:lvl1pPr>
          </a:lstStyle>
          <a:p>
            <a:pPr>
              <a:defRPr/>
            </a:pPr>
            <a:fld id="{2187712D-866A-41D7-B760-B3946F8541BE}" type="datetimeFigureOut">
              <a:rPr lang="zh-TW" altLang="en-US"/>
              <a:pPr>
                <a:defRPr/>
              </a:pPr>
              <a:t>2013/8/13</a:t>
            </a:fld>
            <a:endParaRPr lang="zh-TW" altLang="en-US"/>
          </a:p>
        </p:txBody>
      </p:sp>
      <p:sp>
        <p:nvSpPr>
          <p:cNvPr id="9" name="Footer Placeholder 4"/>
          <p:cNvSpPr>
            <a:spLocks noGrp="1"/>
          </p:cNvSpPr>
          <p:nvPr>
            <p:ph type="ftr" sz="quarter" idx="11"/>
          </p:nvPr>
        </p:nvSpPr>
        <p:spPr/>
        <p:txBody>
          <a:bodyPr/>
          <a:lstStyle>
            <a:lvl1pPr>
              <a:defRPr/>
            </a:lvl1pPr>
          </a:lstStyle>
          <a:p>
            <a:pPr>
              <a:defRPr/>
            </a:pPr>
            <a:endParaRPr lang="zh-TW" altLang="en-US"/>
          </a:p>
        </p:txBody>
      </p:sp>
      <p:sp>
        <p:nvSpPr>
          <p:cNvPr id="10" name="Slide Number Placeholder 5"/>
          <p:cNvSpPr>
            <a:spLocks noGrp="1"/>
          </p:cNvSpPr>
          <p:nvPr>
            <p:ph type="sldNum" sz="quarter" idx="12"/>
          </p:nvPr>
        </p:nvSpPr>
        <p:spPr/>
        <p:txBody>
          <a:bodyPr/>
          <a:lstStyle>
            <a:lvl1pPr>
              <a:defRPr/>
            </a:lvl1pPr>
          </a:lstStyle>
          <a:p>
            <a:pPr>
              <a:defRPr/>
            </a:pPr>
            <a:fld id="{CAB3D156-4959-440B-9E37-01159F621B05}"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grpSp>
        <p:nvGrpSpPr>
          <p:cNvPr id="4" name="Group 10"/>
          <p:cNvGrpSpPr>
            <a:grpSpLocks/>
          </p:cNvGrpSpPr>
          <p:nvPr/>
        </p:nvGrpSpPr>
        <p:grpSpPr bwMode="auto">
          <a:xfrm rot="5400000">
            <a:off x="3908425" y="2881313"/>
            <a:ext cx="5481637" cy="922338"/>
            <a:chOff x="1815339" y="1381459"/>
            <a:chExt cx="5480154" cy="923330"/>
          </a:xfrm>
        </p:grpSpPr>
        <p:sp>
          <p:nvSpPr>
            <p:cNvPr id="5" name="TextBox 11"/>
            <p:cNvSpPr txBox="1"/>
            <p:nvPr/>
          </p:nvSpPr>
          <p:spPr>
            <a:xfrm>
              <a:off x="4146745" y="1381458"/>
              <a:ext cx="877650"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6" name="Straight Connector 12"/>
            <p:cNvCxnSpPr/>
            <p:nvPr/>
          </p:nvCxnSpPr>
          <p:spPr>
            <a:xfrm flipH="1" flipV="1">
              <a:off x="1815339" y="1924967"/>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3"/>
            <p:cNvCxnSpPr/>
            <p:nvPr/>
          </p:nvCxnSpPr>
          <p:spPr>
            <a:xfrm rot="10800000">
              <a:off x="4826011" y="1928146"/>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Vertical Title 1"/>
          <p:cNvSpPr>
            <a:spLocks noGrp="1"/>
          </p:cNvSpPr>
          <p:nvPr>
            <p:ph type="title" orient="vert"/>
          </p:nvPr>
        </p:nvSpPr>
        <p:spPr>
          <a:xfrm>
            <a:off x="6766560" y="559398"/>
            <a:ext cx="1678193" cy="556676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8" name="Date Placeholder 3"/>
          <p:cNvSpPr>
            <a:spLocks noGrp="1"/>
          </p:cNvSpPr>
          <p:nvPr>
            <p:ph type="dt" sz="half" idx="10"/>
          </p:nvPr>
        </p:nvSpPr>
        <p:spPr/>
        <p:txBody>
          <a:bodyPr/>
          <a:lstStyle>
            <a:lvl1pPr>
              <a:defRPr/>
            </a:lvl1pPr>
          </a:lstStyle>
          <a:p>
            <a:pPr>
              <a:defRPr/>
            </a:pPr>
            <a:fld id="{67F71894-6EEF-48A9-9D6A-6D9FB1CD2CDD}" type="datetimeFigureOut">
              <a:rPr lang="zh-TW" altLang="en-US"/>
              <a:pPr>
                <a:defRPr/>
              </a:pPr>
              <a:t>2013/8/13</a:t>
            </a:fld>
            <a:endParaRPr lang="zh-TW" altLang="en-US"/>
          </a:p>
        </p:txBody>
      </p:sp>
      <p:sp>
        <p:nvSpPr>
          <p:cNvPr id="9" name="Footer Placeholder 4"/>
          <p:cNvSpPr>
            <a:spLocks noGrp="1"/>
          </p:cNvSpPr>
          <p:nvPr>
            <p:ph type="ftr" sz="quarter" idx="11"/>
          </p:nvPr>
        </p:nvSpPr>
        <p:spPr/>
        <p:txBody>
          <a:bodyPr/>
          <a:lstStyle>
            <a:lvl1pPr>
              <a:defRPr/>
            </a:lvl1pPr>
          </a:lstStyle>
          <a:p>
            <a:pPr>
              <a:defRPr/>
            </a:pPr>
            <a:endParaRPr lang="zh-TW" altLang="en-US"/>
          </a:p>
        </p:txBody>
      </p:sp>
      <p:sp>
        <p:nvSpPr>
          <p:cNvPr id="10" name="Slide Number Placeholder 5"/>
          <p:cNvSpPr>
            <a:spLocks noGrp="1"/>
          </p:cNvSpPr>
          <p:nvPr>
            <p:ph type="sldNum" sz="quarter" idx="12"/>
          </p:nvPr>
        </p:nvSpPr>
        <p:spPr/>
        <p:txBody>
          <a:bodyPr/>
          <a:lstStyle>
            <a:lvl1pPr>
              <a:defRPr/>
            </a:lvl1pPr>
          </a:lstStyle>
          <a:p>
            <a:pPr>
              <a:defRPr/>
            </a:pPr>
            <a:fld id="{EB1ED488-0A04-4064-9731-9A2EB6F56825}"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grpSp>
        <p:nvGrpSpPr>
          <p:cNvPr id="4" name="Group 11"/>
          <p:cNvGrpSpPr>
            <a:grpSpLocks/>
          </p:cNvGrpSpPr>
          <p:nvPr/>
        </p:nvGrpSpPr>
        <p:grpSpPr bwMode="auto">
          <a:xfrm>
            <a:off x="1173163" y="1392238"/>
            <a:ext cx="6778625" cy="923925"/>
            <a:chOff x="1172584" y="1381459"/>
            <a:chExt cx="6779110" cy="923330"/>
          </a:xfrm>
        </p:grpSpPr>
        <p:sp>
          <p:nvSpPr>
            <p:cNvPr id="5" name="TextBox 12"/>
            <p:cNvSpPr txBox="1"/>
            <p:nvPr/>
          </p:nvSpPr>
          <p:spPr>
            <a:xfrm>
              <a:off x="4147772" y="1381459"/>
              <a:ext cx="876363"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6" name="Straight Connector 13"/>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4"/>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Title 10"/>
          <p:cNvSpPr>
            <a:spLocks noGrp="1"/>
          </p:cNvSpPr>
          <p:nvPr>
            <p:ph type="title"/>
          </p:nvPr>
        </p:nvSpPr>
        <p:spPr/>
        <p:txBody>
          <a:bodyPr/>
          <a:lstStyle/>
          <a:p>
            <a:r>
              <a:rPr lang="zh-TW" altLang="en-US" smtClean="0"/>
              <a:t>按一下以編輯母片標題樣式</a:t>
            </a:r>
            <a:endParaRPr lang="en-US"/>
          </a:p>
        </p:txBody>
      </p:sp>
      <p:sp>
        <p:nvSpPr>
          <p:cNvPr id="8" name="Date Placeholder 3"/>
          <p:cNvSpPr>
            <a:spLocks noGrp="1"/>
          </p:cNvSpPr>
          <p:nvPr>
            <p:ph type="dt" sz="half" idx="10"/>
          </p:nvPr>
        </p:nvSpPr>
        <p:spPr/>
        <p:txBody>
          <a:bodyPr/>
          <a:lstStyle>
            <a:lvl1pPr>
              <a:defRPr/>
            </a:lvl1pPr>
          </a:lstStyle>
          <a:p>
            <a:pPr>
              <a:defRPr/>
            </a:pPr>
            <a:fld id="{EDD798E8-1EE8-4B28-8DAF-57B71E9F3CCF}" type="datetimeFigureOut">
              <a:rPr lang="zh-TW" altLang="en-US"/>
              <a:pPr>
                <a:defRPr/>
              </a:pPr>
              <a:t>2013/8/13</a:t>
            </a:fld>
            <a:endParaRPr lang="zh-TW" altLang="en-US"/>
          </a:p>
        </p:txBody>
      </p:sp>
      <p:sp>
        <p:nvSpPr>
          <p:cNvPr id="9" name="Footer Placeholder 4"/>
          <p:cNvSpPr>
            <a:spLocks noGrp="1"/>
          </p:cNvSpPr>
          <p:nvPr>
            <p:ph type="ftr" sz="quarter" idx="11"/>
          </p:nvPr>
        </p:nvSpPr>
        <p:spPr/>
        <p:txBody>
          <a:bodyPr/>
          <a:lstStyle>
            <a:lvl1pPr>
              <a:defRPr/>
            </a:lvl1pPr>
          </a:lstStyle>
          <a:p>
            <a:pPr>
              <a:defRPr/>
            </a:pPr>
            <a:endParaRPr lang="zh-TW" altLang="en-US"/>
          </a:p>
        </p:txBody>
      </p:sp>
      <p:sp>
        <p:nvSpPr>
          <p:cNvPr id="10" name="Slide Number Placeholder 5"/>
          <p:cNvSpPr>
            <a:spLocks noGrp="1"/>
          </p:cNvSpPr>
          <p:nvPr>
            <p:ph type="sldNum" sz="quarter" idx="12"/>
          </p:nvPr>
        </p:nvSpPr>
        <p:spPr/>
        <p:txBody>
          <a:bodyPr/>
          <a:lstStyle>
            <a:lvl1pPr>
              <a:defRPr/>
            </a:lvl1pPr>
          </a:lstStyle>
          <a:p>
            <a:pPr>
              <a:defRPr/>
            </a:pPr>
            <a:fld id="{9EFE204F-6B15-42DE-AFE8-3745D5E26E59}" type="slidenum">
              <a:rPr lang="zh-TW" altLang="en-US"/>
              <a:pPr>
                <a:defRPr/>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pic>
        <p:nvPicPr>
          <p:cNvPr id="4" name="Picture 11" descr="CoverOverlay.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grpSp>
        <p:nvGrpSpPr>
          <p:cNvPr id="5" name="Group 7"/>
          <p:cNvGrpSpPr>
            <a:grpSpLocks/>
          </p:cNvGrpSpPr>
          <p:nvPr/>
        </p:nvGrpSpPr>
        <p:grpSpPr bwMode="auto">
          <a:xfrm>
            <a:off x="1173163" y="2887663"/>
            <a:ext cx="6778625" cy="923925"/>
            <a:chOff x="1172584" y="1381459"/>
            <a:chExt cx="6779110" cy="923330"/>
          </a:xfrm>
        </p:grpSpPr>
        <p:sp>
          <p:nvSpPr>
            <p:cNvPr id="6" name="TextBox 8"/>
            <p:cNvSpPr txBox="1"/>
            <p:nvPr/>
          </p:nvSpPr>
          <p:spPr>
            <a:xfrm>
              <a:off x="4147772" y="1381459"/>
              <a:ext cx="876363"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7" name="Straight Connector 9"/>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a:xfrm rot="10800000">
              <a:off x="4832033" y="1927207"/>
              <a:ext cx="3119661" cy="1586"/>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99248" y="3767316"/>
            <a:ext cx="7734747" cy="1500187"/>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9" name="Date Placeholder 3"/>
          <p:cNvSpPr>
            <a:spLocks noGrp="1"/>
          </p:cNvSpPr>
          <p:nvPr>
            <p:ph type="dt" sz="half" idx="10"/>
          </p:nvPr>
        </p:nvSpPr>
        <p:spPr/>
        <p:txBody>
          <a:bodyPr/>
          <a:lstStyle>
            <a:lvl1pPr>
              <a:defRPr/>
            </a:lvl1pPr>
          </a:lstStyle>
          <a:p>
            <a:pPr>
              <a:defRPr/>
            </a:pPr>
            <a:fld id="{2AA68615-7783-427E-9132-FE83E809F709}" type="datetimeFigureOut">
              <a:rPr lang="zh-TW" altLang="en-US"/>
              <a:pPr>
                <a:defRPr/>
              </a:pPr>
              <a:t>2013/8/13</a:t>
            </a:fld>
            <a:endParaRPr lang="zh-TW" altLang="en-US"/>
          </a:p>
        </p:txBody>
      </p:sp>
      <p:sp>
        <p:nvSpPr>
          <p:cNvPr id="10" name="Footer Placeholder 4"/>
          <p:cNvSpPr>
            <a:spLocks noGrp="1"/>
          </p:cNvSpPr>
          <p:nvPr>
            <p:ph type="ftr" sz="quarter" idx="11"/>
          </p:nvPr>
        </p:nvSpPr>
        <p:spPr/>
        <p:txBody>
          <a:bodyPr/>
          <a:lstStyle>
            <a:lvl1pPr>
              <a:defRPr/>
            </a:lvl1pPr>
          </a:lstStyle>
          <a:p>
            <a:pPr>
              <a:defRPr/>
            </a:pPr>
            <a:endParaRPr lang="zh-TW" altLang="en-US"/>
          </a:p>
        </p:txBody>
      </p:sp>
      <p:sp>
        <p:nvSpPr>
          <p:cNvPr id="11" name="Slide Number Placeholder 5"/>
          <p:cNvSpPr>
            <a:spLocks noGrp="1"/>
          </p:cNvSpPr>
          <p:nvPr>
            <p:ph type="sldNum" sz="quarter" idx="12"/>
          </p:nvPr>
        </p:nvSpPr>
        <p:spPr/>
        <p:txBody>
          <a:bodyPr/>
          <a:lstStyle>
            <a:lvl1pPr>
              <a:defRPr/>
            </a:lvl1pPr>
          </a:lstStyle>
          <a:p>
            <a:pPr>
              <a:defRPr/>
            </a:pPr>
            <a:fld id="{F16FBF6E-4FA0-4FDD-A869-171FD024BC7F}" type="slidenum">
              <a:rPr lang="zh-TW" altLang="en-US"/>
              <a:pPr>
                <a:defRPr/>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grpSp>
        <p:nvGrpSpPr>
          <p:cNvPr id="5" name="Group 12"/>
          <p:cNvGrpSpPr>
            <a:grpSpLocks/>
          </p:cNvGrpSpPr>
          <p:nvPr/>
        </p:nvGrpSpPr>
        <p:grpSpPr bwMode="auto">
          <a:xfrm>
            <a:off x="1173163" y="1392238"/>
            <a:ext cx="6778625" cy="923925"/>
            <a:chOff x="1172584" y="1381459"/>
            <a:chExt cx="6779110" cy="923330"/>
          </a:xfrm>
        </p:grpSpPr>
        <p:sp>
          <p:nvSpPr>
            <p:cNvPr id="6" name="TextBox 13"/>
            <p:cNvSpPr txBox="1"/>
            <p:nvPr/>
          </p:nvSpPr>
          <p:spPr>
            <a:xfrm>
              <a:off x="4147772" y="1381459"/>
              <a:ext cx="876363"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7" name="Straight Connector 14"/>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15"/>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2" name="Title 1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sp>
        <p:nvSpPr>
          <p:cNvPr id="8" name="Content Placeholder 7"/>
          <p:cNvSpPr>
            <a:spLocks noGrp="1"/>
          </p:cNvSpPr>
          <p:nvPr>
            <p:ph sz="quarter" idx="13"/>
          </p:nvPr>
        </p:nvSpPr>
        <p:spPr>
          <a:xfrm>
            <a:off x="685800" y="2240280"/>
            <a:ext cx="3803904"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Date Placeholder 4"/>
          <p:cNvSpPr>
            <a:spLocks noGrp="1"/>
          </p:cNvSpPr>
          <p:nvPr>
            <p:ph type="dt" sz="half" idx="15"/>
          </p:nvPr>
        </p:nvSpPr>
        <p:spPr/>
        <p:txBody>
          <a:bodyPr/>
          <a:lstStyle>
            <a:lvl1pPr>
              <a:defRPr/>
            </a:lvl1pPr>
          </a:lstStyle>
          <a:p>
            <a:pPr>
              <a:defRPr/>
            </a:pPr>
            <a:fld id="{DD962B5A-A8EA-48A2-867D-FDE65EA4D8B1}" type="datetimeFigureOut">
              <a:rPr lang="zh-TW" altLang="en-US"/>
              <a:pPr>
                <a:defRPr/>
              </a:pPr>
              <a:t>2013/8/13</a:t>
            </a:fld>
            <a:endParaRPr lang="zh-TW" altLang="en-US"/>
          </a:p>
        </p:txBody>
      </p:sp>
      <p:sp>
        <p:nvSpPr>
          <p:cNvPr id="13" name="Footer Placeholder 5"/>
          <p:cNvSpPr>
            <a:spLocks noGrp="1"/>
          </p:cNvSpPr>
          <p:nvPr>
            <p:ph type="ftr" sz="quarter" idx="16"/>
          </p:nvPr>
        </p:nvSpPr>
        <p:spPr/>
        <p:txBody>
          <a:bodyPr/>
          <a:lstStyle>
            <a:lvl1pPr>
              <a:defRPr/>
            </a:lvl1pPr>
          </a:lstStyle>
          <a:p>
            <a:pPr>
              <a:defRPr/>
            </a:pPr>
            <a:endParaRPr lang="zh-TW" altLang="en-US"/>
          </a:p>
        </p:txBody>
      </p:sp>
      <p:sp>
        <p:nvSpPr>
          <p:cNvPr id="14" name="Slide Number Placeholder 6"/>
          <p:cNvSpPr>
            <a:spLocks noGrp="1"/>
          </p:cNvSpPr>
          <p:nvPr>
            <p:ph type="sldNum" sz="quarter" idx="17"/>
          </p:nvPr>
        </p:nvSpPr>
        <p:spPr/>
        <p:txBody>
          <a:bodyPr/>
          <a:lstStyle>
            <a:lvl1pPr>
              <a:defRPr/>
            </a:lvl1pPr>
          </a:lstStyle>
          <a:p>
            <a:pPr>
              <a:defRPr/>
            </a:pPr>
            <a:fld id="{C51A9C68-9C21-4110-8871-7056EA944407}"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grpSp>
        <p:nvGrpSpPr>
          <p:cNvPr id="7" name="Group 13"/>
          <p:cNvGrpSpPr>
            <a:grpSpLocks/>
          </p:cNvGrpSpPr>
          <p:nvPr/>
        </p:nvGrpSpPr>
        <p:grpSpPr bwMode="auto">
          <a:xfrm>
            <a:off x="1173163" y="1392238"/>
            <a:ext cx="6778625" cy="923925"/>
            <a:chOff x="1172584" y="1381459"/>
            <a:chExt cx="6779110" cy="923330"/>
          </a:xfrm>
        </p:grpSpPr>
        <p:sp>
          <p:nvSpPr>
            <p:cNvPr id="8" name="TextBox 15"/>
            <p:cNvSpPr txBox="1"/>
            <p:nvPr/>
          </p:nvSpPr>
          <p:spPr>
            <a:xfrm>
              <a:off x="4147772" y="1381459"/>
              <a:ext cx="876363"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9" name="Straight Connector 16"/>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17"/>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Date Placeholder 6"/>
          <p:cNvSpPr>
            <a:spLocks noGrp="1"/>
          </p:cNvSpPr>
          <p:nvPr>
            <p:ph type="dt" sz="half" idx="10"/>
          </p:nvPr>
        </p:nvSpPr>
        <p:spPr/>
        <p:txBody>
          <a:bodyPr/>
          <a:lstStyle>
            <a:lvl1pPr>
              <a:defRPr/>
            </a:lvl1pPr>
          </a:lstStyle>
          <a:p>
            <a:pPr>
              <a:defRPr/>
            </a:pPr>
            <a:fld id="{22AB478B-164A-4F74-8C39-04B7445B97A1}" type="datetimeFigureOut">
              <a:rPr lang="zh-TW" altLang="en-US"/>
              <a:pPr>
                <a:defRPr/>
              </a:pPr>
              <a:t>2013/8/13</a:t>
            </a:fld>
            <a:endParaRPr lang="zh-TW" altLang="en-US"/>
          </a:p>
        </p:txBody>
      </p:sp>
      <p:sp>
        <p:nvSpPr>
          <p:cNvPr id="12" name="Footer Placeholder 7"/>
          <p:cNvSpPr>
            <a:spLocks noGrp="1"/>
          </p:cNvSpPr>
          <p:nvPr>
            <p:ph type="ftr" sz="quarter" idx="11"/>
          </p:nvPr>
        </p:nvSpPr>
        <p:spPr/>
        <p:txBody>
          <a:bodyPr/>
          <a:lstStyle>
            <a:lvl1pPr>
              <a:defRPr/>
            </a:lvl1pPr>
          </a:lstStyle>
          <a:p>
            <a:pPr>
              <a:defRPr/>
            </a:pPr>
            <a:endParaRPr lang="zh-TW" altLang="en-US"/>
          </a:p>
        </p:txBody>
      </p:sp>
      <p:sp>
        <p:nvSpPr>
          <p:cNvPr id="13" name="Slide Number Placeholder 8"/>
          <p:cNvSpPr>
            <a:spLocks noGrp="1"/>
          </p:cNvSpPr>
          <p:nvPr>
            <p:ph type="sldNum" sz="quarter" idx="12"/>
          </p:nvPr>
        </p:nvSpPr>
        <p:spPr/>
        <p:txBody>
          <a:bodyPr/>
          <a:lstStyle>
            <a:lvl1pPr>
              <a:defRPr/>
            </a:lvl1pPr>
          </a:lstStyle>
          <a:p>
            <a:pPr>
              <a:defRPr/>
            </a:pPr>
            <a:fld id="{F560997A-CFDC-43B3-8870-383BE6BEFCCB}"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grpSp>
        <p:nvGrpSpPr>
          <p:cNvPr id="3" name="Group 9"/>
          <p:cNvGrpSpPr>
            <a:grpSpLocks/>
          </p:cNvGrpSpPr>
          <p:nvPr/>
        </p:nvGrpSpPr>
        <p:grpSpPr bwMode="auto">
          <a:xfrm>
            <a:off x="1173163" y="1392238"/>
            <a:ext cx="6778625" cy="923925"/>
            <a:chOff x="1172584" y="1381459"/>
            <a:chExt cx="6779110" cy="923330"/>
          </a:xfrm>
        </p:grpSpPr>
        <p:sp>
          <p:nvSpPr>
            <p:cNvPr id="4" name="TextBox 13"/>
            <p:cNvSpPr txBox="1"/>
            <p:nvPr/>
          </p:nvSpPr>
          <p:spPr>
            <a:xfrm>
              <a:off x="4147772" y="1381459"/>
              <a:ext cx="876363" cy="923330"/>
            </a:xfrm>
            <a:prstGeom prst="rect">
              <a:avLst/>
            </a:prstGeom>
            <a:noFill/>
          </p:spPr>
          <p:txBody>
            <a:bodyPr wrap="none">
              <a:spAutoFit/>
            </a:bodyPr>
            <a:lstStyle/>
            <a:p>
              <a:pPr fontAlgn="auto">
                <a:spcBef>
                  <a:spcPts val="0"/>
                </a:spcBef>
                <a:spcAft>
                  <a:spcPts val="0"/>
                </a:spcAft>
                <a:defRPr/>
              </a:pPr>
              <a:r>
                <a:rPr kumimoji="0" lang="en-US" sz="5400" dirty="0">
                  <a:solidFill>
                    <a:schemeClr val="tx2">
                      <a:lumMod val="60000"/>
                      <a:lumOff val="40000"/>
                    </a:schemeClr>
                  </a:solidFill>
                  <a:latin typeface="Wingdings" pitchFamily="2" charset="2"/>
                  <a:ea typeface="+mn-ea"/>
                </a:rPr>
                <a:t></a:t>
              </a:r>
            </a:p>
          </p:txBody>
        </p:sp>
        <p:cxnSp>
          <p:nvCxnSpPr>
            <p:cNvPr id="5" name="Straight Connector 14"/>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6" name="Straight Connector 15"/>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7" name="Date Placeholder 2"/>
          <p:cNvSpPr>
            <a:spLocks noGrp="1"/>
          </p:cNvSpPr>
          <p:nvPr>
            <p:ph type="dt" sz="half" idx="10"/>
          </p:nvPr>
        </p:nvSpPr>
        <p:spPr/>
        <p:txBody>
          <a:bodyPr/>
          <a:lstStyle>
            <a:lvl1pPr>
              <a:defRPr/>
            </a:lvl1pPr>
          </a:lstStyle>
          <a:p>
            <a:pPr>
              <a:defRPr/>
            </a:pPr>
            <a:fld id="{F60DEDEC-5415-4A1F-B62B-17A3DC79949B}" type="datetimeFigureOut">
              <a:rPr lang="zh-TW" altLang="en-US"/>
              <a:pPr>
                <a:defRPr/>
              </a:pPr>
              <a:t>2013/8/13</a:t>
            </a:fld>
            <a:endParaRPr lang="zh-TW" altLang="en-US"/>
          </a:p>
        </p:txBody>
      </p:sp>
      <p:sp>
        <p:nvSpPr>
          <p:cNvPr id="8" name="Footer Placeholder 3"/>
          <p:cNvSpPr>
            <a:spLocks noGrp="1"/>
          </p:cNvSpPr>
          <p:nvPr>
            <p:ph type="ftr" sz="quarter" idx="11"/>
          </p:nvPr>
        </p:nvSpPr>
        <p:spPr/>
        <p:txBody>
          <a:bodyPr/>
          <a:lstStyle>
            <a:lvl1pPr>
              <a:defRPr/>
            </a:lvl1pPr>
          </a:lstStyle>
          <a:p>
            <a:pPr>
              <a:defRPr/>
            </a:pPr>
            <a:endParaRPr lang="zh-TW" altLang="en-US"/>
          </a:p>
        </p:txBody>
      </p:sp>
      <p:sp>
        <p:nvSpPr>
          <p:cNvPr id="9" name="Slide Number Placeholder 4"/>
          <p:cNvSpPr>
            <a:spLocks noGrp="1"/>
          </p:cNvSpPr>
          <p:nvPr>
            <p:ph type="sldNum" sz="quarter" idx="12"/>
          </p:nvPr>
        </p:nvSpPr>
        <p:spPr/>
        <p:txBody>
          <a:bodyPr/>
          <a:lstStyle>
            <a:lvl1pPr>
              <a:defRPr/>
            </a:lvl1pPr>
          </a:lstStyle>
          <a:p>
            <a:pPr>
              <a:defRPr/>
            </a:pPr>
            <a:fld id="{01B09741-1E57-417A-83E6-7C1C4CEE823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9C2FC8-A0E8-4C95-81A6-FEE15E1AE12B}" type="datetimeFigureOut">
              <a:rPr lang="zh-TW" altLang="en-US"/>
              <a:pPr>
                <a:defRPr/>
              </a:pPr>
              <a:t>2013/8/13</a:t>
            </a:fld>
            <a:endParaRPr lang="zh-TW" altLang="en-US"/>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B8E583C7-CA35-41FF-8A5A-D2E3C172694D}"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zh-TW" altLang="en-US" smtClean="0"/>
              <a:t>按一下以編輯母片標題樣式</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0"/>
          </p:nvPr>
        </p:nvSpPr>
        <p:spPr/>
        <p:txBody>
          <a:bodyPr/>
          <a:lstStyle>
            <a:lvl1pPr>
              <a:defRPr/>
            </a:lvl1pPr>
          </a:lstStyle>
          <a:p>
            <a:pPr>
              <a:defRPr/>
            </a:pPr>
            <a:fld id="{3ABE301B-97F2-4DDB-ADF9-39F21106E54C}" type="datetimeFigureOut">
              <a:rPr lang="zh-TW" altLang="en-US"/>
              <a:pPr>
                <a:defRPr/>
              </a:pPr>
              <a:t>2013/8/13</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E3F31242-5AF3-4781-86D2-2E9FA8A8DE88}"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zh-TW" altLang="en-US" smtClean="0"/>
              <a:t>按一下以編輯母片標題樣式</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0"/>
          </p:nvPr>
        </p:nvSpPr>
        <p:spPr/>
        <p:txBody>
          <a:bodyPr/>
          <a:lstStyle>
            <a:lvl1pPr>
              <a:defRPr/>
            </a:lvl1pPr>
          </a:lstStyle>
          <a:p>
            <a:pPr>
              <a:defRPr/>
            </a:pPr>
            <a:fld id="{C5F10082-E05F-47EC-9360-5F47395614C1}" type="datetimeFigureOut">
              <a:rPr lang="zh-TW" altLang="en-US"/>
              <a:pPr>
                <a:defRPr/>
              </a:pPr>
              <a:t>2013/8/13</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C20B1E18-F83C-4139-A706-400962C5AFBA}"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029" name="Title Placeholder 1"/>
          <p:cNvSpPr>
            <a:spLocks noGrp="1"/>
          </p:cNvSpPr>
          <p:nvPr>
            <p:ph type="title"/>
          </p:nvPr>
        </p:nvSpPr>
        <p:spPr bwMode="auto">
          <a:xfrm>
            <a:off x="688975" y="569913"/>
            <a:ext cx="7756525" cy="1054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smtClean="0"/>
          </a:p>
        </p:txBody>
      </p:sp>
      <p:sp>
        <p:nvSpPr>
          <p:cNvPr id="1030" name="Text Placeholder 2"/>
          <p:cNvSpPr>
            <a:spLocks noGrp="1"/>
          </p:cNvSpPr>
          <p:nvPr>
            <p:ph type="body" idx="1"/>
          </p:nvPr>
        </p:nvSpPr>
        <p:spPr bwMode="auto">
          <a:xfrm>
            <a:off x="698500" y="2247900"/>
            <a:ext cx="7747000" cy="38782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4" name="Date Placeholder 3"/>
          <p:cNvSpPr>
            <a:spLocks noGrp="1"/>
          </p:cNvSpPr>
          <p:nvPr>
            <p:ph type="dt" sz="half" idx="2"/>
          </p:nvPr>
        </p:nvSpPr>
        <p:spPr>
          <a:xfrm>
            <a:off x="360363" y="6161088"/>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2"/>
                </a:solidFill>
                <a:latin typeface="+mn-lt"/>
                <a:ea typeface="+mn-ea"/>
              </a:defRPr>
            </a:lvl1pPr>
          </a:lstStyle>
          <a:p>
            <a:pPr>
              <a:defRPr/>
            </a:pPr>
            <a:fld id="{F2BABB26-CAC9-484E-B9F2-5012D0EBF380}" type="datetimeFigureOut">
              <a:rPr lang="zh-TW" altLang="en-US"/>
              <a:pPr>
                <a:defRPr/>
              </a:pPr>
              <a:t>2013/8/13</a:t>
            </a:fld>
            <a:endParaRPr lang="zh-TW" altLang="en-US"/>
          </a:p>
        </p:txBody>
      </p:sp>
      <p:sp>
        <p:nvSpPr>
          <p:cNvPr id="5" name="Footer Placeholder 4"/>
          <p:cNvSpPr>
            <a:spLocks noGrp="1"/>
          </p:cNvSpPr>
          <p:nvPr>
            <p:ph type="ftr" sz="quarter" idx="3"/>
          </p:nvPr>
        </p:nvSpPr>
        <p:spPr>
          <a:xfrm>
            <a:off x="3124200" y="6161088"/>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2"/>
                </a:solidFill>
                <a:latin typeface="+mn-lt"/>
                <a:ea typeface="+mn-ea"/>
              </a:defRPr>
            </a:lvl1pPr>
          </a:lstStyle>
          <a:p>
            <a:pPr>
              <a:defRPr/>
            </a:pPr>
            <a:endParaRPr lang="zh-TW" altLang="en-US"/>
          </a:p>
        </p:txBody>
      </p:sp>
      <p:sp>
        <p:nvSpPr>
          <p:cNvPr id="6" name="Slide Number Placeholder 5"/>
          <p:cNvSpPr>
            <a:spLocks noGrp="1"/>
          </p:cNvSpPr>
          <p:nvPr>
            <p:ph type="sldNum" sz="quarter" idx="4"/>
          </p:nvPr>
        </p:nvSpPr>
        <p:spPr>
          <a:xfrm>
            <a:off x="6638925" y="6161088"/>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2"/>
                </a:solidFill>
                <a:latin typeface="+mn-lt"/>
                <a:ea typeface="+mn-ea"/>
              </a:defRPr>
            </a:lvl1pPr>
          </a:lstStyle>
          <a:p>
            <a:pPr>
              <a:defRPr/>
            </a:pPr>
            <a:fld id="{068DCF2B-28D9-4AFD-BA6C-9552634DE7CE}"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79" r:id="rId7"/>
    <p:sldLayoutId id="2147484378" r:id="rId8"/>
    <p:sldLayoutId id="2147484377" r:id="rId9"/>
    <p:sldLayoutId id="2147484386" r:id="rId10"/>
    <p:sldLayoutId id="2147484387" r:id="rId11"/>
  </p:sldLayoutIdLst>
  <p:txStyles>
    <p:titleStyle>
      <a:lvl1pPr algn="ctr" rtl="0" fontAlgn="base">
        <a:spcBef>
          <a:spcPct val="0"/>
        </a:spcBef>
        <a:spcAft>
          <a:spcPct val="0"/>
        </a:spcAft>
        <a:defRPr sz="5400" kern="1200">
          <a:solidFill>
            <a:schemeClr val="tx2"/>
          </a:solidFill>
          <a:latin typeface="+mj-lt"/>
          <a:ea typeface="+mj-ea"/>
          <a:cs typeface="+mj-cs"/>
        </a:defRPr>
      </a:lvl1pPr>
      <a:lvl2pPr algn="ctr" rtl="0" fontAlgn="base">
        <a:spcBef>
          <a:spcPct val="0"/>
        </a:spcBef>
        <a:spcAft>
          <a:spcPct val="0"/>
        </a:spcAft>
        <a:defRPr sz="5400">
          <a:solidFill>
            <a:schemeClr val="tx2"/>
          </a:solidFill>
          <a:latin typeface="Book Antiqua" pitchFamily="18" charset="0"/>
          <a:ea typeface="新細明體" charset="-120"/>
        </a:defRPr>
      </a:lvl2pPr>
      <a:lvl3pPr algn="ctr" rtl="0" fontAlgn="base">
        <a:spcBef>
          <a:spcPct val="0"/>
        </a:spcBef>
        <a:spcAft>
          <a:spcPct val="0"/>
        </a:spcAft>
        <a:defRPr sz="5400">
          <a:solidFill>
            <a:schemeClr val="tx2"/>
          </a:solidFill>
          <a:latin typeface="Book Antiqua" pitchFamily="18" charset="0"/>
          <a:ea typeface="新細明體" charset="-120"/>
        </a:defRPr>
      </a:lvl3pPr>
      <a:lvl4pPr algn="ctr" rtl="0" fontAlgn="base">
        <a:spcBef>
          <a:spcPct val="0"/>
        </a:spcBef>
        <a:spcAft>
          <a:spcPct val="0"/>
        </a:spcAft>
        <a:defRPr sz="5400">
          <a:solidFill>
            <a:schemeClr val="tx2"/>
          </a:solidFill>
          <a:latin typeface="Book Antiqua" pitchFamily="18" charset="0"/>
          <a:ea typeface="新細明體" charset="-120"/>
        </a:defRPr>
      </a:lvl4pPr>
      <a:lvl5pPr algn="ctr" rtl="0" fontAlgn="base">
        <a:spcBef>
          <a:spcPct val="0"/>
        </a:spcBef>
        <a:spcAft>
          <a:spcPct val="0"/>
        </a:spcAft>
        <a:defRPr sz="5400">
          <a:solidFill>
            <a:schemeClr val="tx2"/>
          </a:solidFill>
          <a:latin typeface="Book Antiqua" pitchFamily="18" charset="0"/>
          <a:ea typeface="新細明體" charset="-12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125" indent="-365125" algn="l" rtl="0" fontAlgn="base">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fontAlgn="base">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fontAlgn="base">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fontAlgn="base">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fontAlgn="base">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83341" y="1387736"/>
            <a:ext cx="6777318" cy="3553431"/>
          </a:xfrm>
        </p:spPr>
        <p:txBody>
          <a:bodyPr rtlCol="0" anchor="ctr">
            <a:normAutofit/>
          </a:bodyPr>
          <a:lstStyle/>
          <a:p>
            <a:pPr fontAlgn="auto">
              <a:spcAft>
                <a:spcPts val="0"/>
              </a:spcAft>
              <a:defRPr/>
            </a:pPr>
            <a:r>
              <a:rPr lang="zh-TW" altLang="en-US" b="1" dirty="0" smtClean="0">
                <a:effectLst>
                  <a:outerShdw blurRad="38100" dist="38100" dir="2700000" algn="tl">
                    <a:srgbClr val="000000">
                      <a:alpha val="43137"/>
                    </a:srgbClr>
                  </a:outerShdw>
                </a:effectLst>
                <a:latin typeface="標楷體" pitchFamily="65" charset="-120"/>
                <a:ea typeface="標楷體" pitchFamily="65" charset="-120"/>
              </a:rPr>
              <a:t>狂犬病</a:t>
            </a:r>
            <a:r>
              <a:rPr lang="en-US" altLang="zh-TW" b="1" dirty="0" smtClean="0">
                <a:effectLst>
                  <a:outerShdw blurRad="38100" dist="38100" dir="2700000" algn="tl">
                    <a:srgbClr val="000000">
                      <a:alpha val="43137"/>
                    </a:srgbClr>
                  </a:outerShdw>
                </a:effectLst>
                <a:latin typeface="標楷體" pitchFamily="65" charset="-120"/>
                <a:ea typeface="標楷體" pitchFamily="65" charset="-120"/>
              </a:rPr>
              <a:t>Q&amp;A</a:t>
            </a:r>
            <a:endParaRPr lang="zh-TW" altLang="en-US" b="1" dirty="0">
              <a:effectLst>
                <a:outerShdw blurRad="38100" dist="38100" dir="2700000" algn="tl">
                  <a:srgbClr val="000000">
                    <a:alpha val="43137"/>
                  </a:srgbClr>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Autofit/>
          </a:bodyPr>
          <a:lstStyle/>
          <a:p>
            <a:pPr marL="365760" indent="-365760" fontAlgn="t">
              <a:spcAft>
                <a:spcPts val="0"/>
              </a:spcAft>
              <a:defRPr/>
            </a:pPr>
            <a:r>
              <a:rPr lang="zh-TW" altLang="en-US" sz="2600" dirty="0" smtClean="0">
                <a:solidFill>
                  <a:schemeClr val="tx1">
                    <a:lumMod val="85000"/>
                    <a:lumOff val="15000"/>
                  </a:schemeClr>
                </a:solidFill>
                <a:latin typeface="+mj-lt"/>
                <a:ea typeface="標楷體" pitchFamily="65" charset="-120"/>
                <a:cs typeface="+mj-cs"/>
              </a:rPr>
              <a:t>符合狂犬病</a:t>
            </a:r>
            <a:r>
              <a:rPr lang="zh-TW" altLang="en-US" sz="2600" dirty="0">
                <a:solidFill>
                  <a:schemeClr val="tx1">
                    <a:lumMod val="85000"/>
                    <a:lumOff val="15000"/>
                  </a:schemeClr>
                </a:solidFill>
                <a:latin typeface="+mj-lt"/>
                <a:ea typeface="標楷體" pitchFamily="65" charset="-120"/>
                <a:cs typeface="+mj-cs"/>
              </a:rPr>
              <a:t>疫苗之建議接種對象： </a:t>
            </a:r>
          </a:p>
          <a:p>
            <a:pPr marL="0" indent="0" fontAlgn="t">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en-US" altLang="zh-TW" sz="2600" dirty="0">
                <a:solidFill>
                  <a:schemeClr val="tx1">
                    <a:lumMod val="85000"/>
                    <a:lumOff val="15000"/>
                  </a:schemeClr>
                </a:solidFill>
                <a:latin typeface="+mj-lt"/>
                <a:ea typeface="標楷體" pitchFamily="65" charset="-120"/>
                <a:cs typeface="+mj-cs"/>
              </a:rPr>
              <a:t>1.</a:t>
            </a: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於動物</a:t>
            </a:r>
            <a:r>
              <a:rPr lang="zh-TW" altLang="en-US" sz="2600" dirty="0">
                <a:solidFill>
                  <a:schemeClr val="tx1">
                    <a:lumMod val="85000"/>
                    <a:lumOff val="15000"/>
                  </a:schemeClr>
                </a:solidFill>
                <a:latin typeface="+mj-lt"/>
                <a:ea typeface="標楷體" pitchFamily="65" charset="-120"/>
                <a:cs typeface="+mj-cs"/>
              </a:rPr>
              <a:t>狂犬病發生的鄉鎮，遭受野生</a:t>
            </a:r>
            <a:r>
              <a:rPr lang="zh-TW" altLang="en-US" sz="2600" dirty="0" smtClean="0">
                <a:solidFill>
                  <a:schemeClr val="tx1">
                    <a:lumMod val="85000"/>
                    <a:lumOff val="15000"/>
                  </a:schemeClr>
                </a:solidFill>
                <a:latin typeface="+mj-lt"/>
                <a:ea typeface="標楷體" pitchFamily="65" charset="-120"/>
                <a:cs typeface="+mj-cs"/>
              </a:rPr>
              <a:t>哺乳類</a:t>
            </a:r>
            <a:r>
              <a:rPr lang="zh-TW" altLang="en-US" sz="2600" dirty="0">
                <a:solidFill>
                  <a:schemeClr val="tx1">
                    <a:lumMod val="85000"/>
                    <a:lumOff val="15000"/>
                  </a:schemeClr>
                </a:solidFill>
                <a:latin typeface="+mj-lt"/>
                <a:ea typeface="標楷體" pitchFamily="65" charset="-120"/>
                <a:cs typeface="+mj-cs"/>
              </a:rPr>
              <a:t>動物</a:t>
            </a:r>
            <a:r>
              <a:rPr lang="zh-TW" altLang="en-US" sz="2600" dirty="0" smtClean="0">
                <a:solidFill>
                  <a:schemeClr val="tx1">
                    <a:lumMod val="85000"/>
                    <a:lumOff val="15000"/>
                  </a:schemeClr>
                </a:solidFill>
                <a:latin typeface="+mj-lt"/>
                <a:ea typeface="標楷體" pitchFamily="65" charset="-120"/>
                <a:cs typeface="+mj-cs"/>
              </a:rPr>
              <a:t>、</a:t>
            </a:r>
            <a:endParaRPr lang="en-US" altLang="zh-TW" sz="2600" dirty="0" smtClean="0">
              <a:solidFill>
                <a:schemeClr val="tx1">
                  <a:lumMod val="85000"/>
                  <a:lumOff val="15000"/>
                </a:schemeClr>
              </a:solidFill>
              <a:latin typeface="+mj-lt"/>
              <a:ea typeface="標楷體" pitchFamily="65" charset="-120"/>
              <a:cs typeface="+mj-cs"/>
            </a:endParaRPr>
          </a:p>
          <a:p>
            <a:pPr marL="0" indent="0" fontAlgn="t">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流浪</a:t>
            </a:r>
            <a:r>
              <a:rPr lang="zh-TW" altLang="en-US" sz="2600" dirty="0">
                <a:solidFill>
                  <a:schemeClr val="tx1">
                    <a:lumMod val="85000"/>
                    <a:lumOff val="15000"/>
                  </a:schemeClr>
                </a:solidFill>
                <a:latin typeface="+mj-lt"/>
                <a:ea typeface="標楷體" pitchFamily="65" charset="-120"/>
                <a:cs typeface="+mj-cs"/>
              </a:rPr>
              <a:t>犬貓抓咬傷或皮膚傷口、</a:t>
            </a:r>
            <a:r>
              <a:rPr lang="zh-TW" altLang="en-US" sz="2600" dirty="0" smtClean="0">
                <a:solidFill>
                  <a:schemeClr val="tx1">
                    <a:lumMod val="85000"/>
                    <a:lumOff val="15000"/>
                  </a:schemeClr>
                </a:solidFill>
                <a:latin typeface="+mj-lt"/>
                <a:ea typeface="標楷體" pitchFamily="65" charset="-120"/>
                <a:cs typeface="+mj-cs"/>
              </a:rPr>
              <a:t>黏膜</a:t>
            </a:r>
            <a:r>
              <a:rPr lang="zh-TW" altLang="en-US" sz="2600" dirty="0">
                <a:solidFill>
                  <a:schemeClr val="tx1">
                    <a:lumMod val="85000"/>
                    <a:lumOff val="15000"/>
                  </a:schemeClr>
                </a:solidFill>
                <a:latin typeface="+mj-lt"/>
                <a:ea typeface="標楷體" pitchFamily="65" charset="-120"/>
                <a:cs typeface="+mj-cs"/>
              </a:rPr>
              <a:t>接觸其唾液</a:t>
            </a:r>
            <a:r>
              <a:rPr lang="zh-TW" altLang="en-US" sz="2600" dirty="0" smtClean="0">
                <a:solidFill>
                  <a:schemeClr val="tx1">
                    <a:lumMod val="85000"/>
                    <a:lumOff val="15000"/>
                  </a:schemeClr>
                </a:solidFill>
                <a:latin typeface="+mj-lt"/>
                <a:ea typeface="標楷體" pitchFamily="65" charset="-120"/>
                <a:cs typeface="+mj-cs"/>
              </a:rPr>
              <a:t>等</a:t>
            </a:r>
            <a:endParaRPr lang="en-US" altLang="zh-TW" sz="2600" dirty="0" smtClean="0">
              <a:solidFill>
                <a:schemeClr val="tx1">
                  <a:lumMod val="85000"/>
                  <a:lumOff val="15000"/>
                </a:schemeClr>
              </a:solidFill>
              <a:latin typeface="+mj-lt"/>
              <a:ea typeface="標楷體" pitchFamily="65" charset="-120"/>
              <a:cs typeface="+mj-cs"/>
            </a:endParaRPr>
          </a:p>
          <a:p>
            <a:pPr marL="0" indent="0" fontAlgn="t">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分泌物</a:t>
            </a:r>
            <a:r>
              <a:rPr lang="zh-TW" altLang="en-US" sz="2600" dirty="0">
                <a:solidFill>
                  <a:schemeClr val="tx1">
                    <a:lumMod val="85000"/>
                    <a:lumOff val="15000"/>
                  </a:schemeClr>
                </a:solidFill>
                <a:latin typeface="+mj-lt"/>
                <a:ea typeface="標楷體" pitchFamily="65" charset="-120"/>
                <a:cs typeface="+mj-cs"/>
              </a:rPr>
              <a:t>，請立即就醫並</a:t>
            </a:r>
            <a:r>
              <a:rPr lang="zh-TW" altLang="en-US" sz="2600" dirty="0" smtClean="0">
                <a:solidFill>
                  <a:schemeClr val="tx1">
                    <a:lumMod val="85000"/>
                    <a:lumOff val="15000"/>
                  </a:schemeClr>
                </a:solidFill>
                <a:latin typeface="+mj-lt"/>
                <a:ea typeface="標楷體" pitchFamily="65" charset="-120"/>
                <a:cs typeface="+mj-cs"/>
              </a:rPr>
              <a:t>接種疫苗</a:t>
            </a:r>
            <a:r>
              <a:rPr lang="zh-TW" altLang="en-US" sz="2600" dirty="0">
                <a:solidFill>
                  <a:schemeClr val="tx1">
                    <a:lumMod val="85000"/>
                    <a:lumOff val="15000"/>
                  </a:schemeClr>
                </a:solidFill>
                <a:latin typeface="+mj-lt"/>
                <a:ea typeface="標楷體" pitchFamily="65" charset="-120"/>
                <a:cs typeface="+mj-cs"/>
              </a:rPr>
              <a:t>。</a:t>
            </a:r>
          </a:p>
          <a:p>
            <a:pPr marL="0" indent="0" fontAlgn="t">
              <a:spcAft>
                <a:spcPts val="0"/>
              </a:spcAft>
              <a:buFont typeface="Wingdings" pitchFamily="2" charset="2"/>
              <a:buNone/>
              <a:defRPr/>
            </a:pPr>
            <a:r>
              <a:rPr lang="zh-TW" altLang="en-US" sz="2600" dirty="0" smtClean="0">
                <a:solidFill>
                  <a:schemeClr val="tx1">
                    <a:lumMod val="85000"/>
                    <a:lumOff val="15000"/>
                  </a:schemeClr>
                </a:solidFill>
                <a:latin typeface="+mj-lt"/>
                <a:ea typeface="標楷體" pitchFamily="65" charset="-120"/>
                <a:cs typeface="+mj-cs"/>
              </a:rPr>
              <a:t>  </a:t>
            </a:r>
            <a:r>
              <a:rPr lang="en-US" altLang="zh-TW" sz="2600" dirty="0" smtClean="0">
                <a:solidFill>
                  <a:schemeClr val="tx1">
                    <a:lumMod val="85000"/>
                    <a:lumOff val="15000"/>
                  </a:schemeClr>
                </a:solidFill>
                <a:latin typeface="+mj-lt"/>
                <a:ea typeface="標楷體" pitchFamily="65" charset="-120"/>
                <a:cs typeface="+mj-cs"/>
              </a:rPr>
              <a:t>2.</a:t>
            </a:r>
            <a:r>
              <a:rPr lang="zh-TW" altLang="en-US" sz="2600" dirty="0" smtClean="0">
                <a:solidFill>
                  <a:schemeClr val="tx1">
                    <a:lumMod val="85000"/>
                    <a:lumOff val="15000"/>
                  </a:schemeClr>
                </a:solidFill>
                <a:latin typeface="+mj-lt"/>
                <a:ea typeface="標楷體" pitchFamily="65" charset="-120"/>
                <a:cs typeface="+mj-cs"/>
              </a:rPr>
              <a:t>於非</a:t>
            </a:r>
            <a:r>
              <a:rPr lang="zh-TW" altLang="en-US" sz="2600" dirty="0">
                <a:solidFill>
                  <a:schemeClr val="tx1">
                    <a:lumMod val="85000"/>
                    <a:lumOff val="15000"/>
                  </a:schemeClr>
                </a:solidFill>
                <a:latin typeface="+mj-lt"/>
                <a:ea typeface="標楷體" pitchFamily="65" charset="-120"/>
                <a:cs typeface="+mj-cs"/>
              </a:rPr>
              <a:t>狂犬病發生之地區，遭受野生哺乳類</a:t>
            </a:r>
            <a:r>
              <a:rPr lang="zh-TW" altLang="en-US" sz="2600" dirty="0" smtClean="0">
                <a:solidFill>
                  <a:schemeClr val="tx1">
                    <a:lumMod val="85000"/>
                    <a:lumOff val="15000"/>
                  </a:schemeClr>
                </a:solidFill>
                <a:latin typeface="+mj-lt"/>
                <a:ea typeface="標楷體" pitchFamily="65" charset="-120"/>
                <a:cs typeface="+mj-cs"/>
              </a:rPr>
              <a:t>動</a:t>
            </a:r>
            <a:endParaRPr lang="en-US" altLang="zh-TW" sz="2600" dirty="0" smtClean="0">
              <a:solidFill>
                <a:schemeClr val="tx1">
                  <a:lumMod val="85000"/>
                  <a:lumOff val="15000"/>
                </a:schemeClr>
              </a:solidFill>
              <a:latin typeface="+mj-lt"/>
              <a:ea typeface="標楷體" pitchFamily="65" charset="-120"/>
              <a:cs typeface="+mj-cs"/>
            </a:endParaRPr>
          </a:p>
          <a:p>
            <a:pPr marL="0" indent="0" fontAlgn="t">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物（不含</a:t>
            </a:r>
            <a:r>
              <a:rPr lang="zh-TW" altLang="en-US" sz="2600" dirty="0">
                <a:solidFill>
                  <a:schemeClr val="tx1">
                    <a:lumMod val="85000"/>
                    <a:lumOff val="15000"/>
                  </a:schemeClr>
                </a:solidFill>
                <a:latin typeface="+mj-lt"/>
                <a:ea typeface="標楷體" pitchFamily="65" charset="-120"/>
                <a:cs typeface="+mj-cs"/>
              </a:rPr>
              <a:t>流浪犬貓）抓咬傷或皮膚傷口、黏膜</a:t>
            </a:r>
            <a:r>
              <a:rPr lang="zh-TW" altLang="en-US" sz="2600" dirty="0" smtClean="0">
                <a:solidFill>
                  <a:schemeClr val="tx1">
                    <a:lumMod val="85000"/>
                    <a:lumOff val="15000"/>
                  </a:schemeClr>
                </a:solidFill>
                <a:latin typeface="+mj-lt"/>
                <a:ea typeface="標楷體" pitchFamily="65" charset="-120"/>
                <a:cs typeface="+mj-cs"/>
              </a:rPr>
              <a:t>接</a:t>
            </a:r>
            <a:endParaRPr lang="en-US" altLang="zh-TW" sz="2600" dirty="0" smtClean="0">
              <a:solidFill>
                <a:schemeClr val="tx1">
                  <a:lumMod val="85000"/>
                  <a:lumOff val="15000"/>
                </a:schemeClr>
              </a:solidFill>
              <a:latin typeface="+mj-lt"/>
              <a:ea typeface="標楷體" pitchFamily="65" charset="-120"/>
              <a:cs typeface="+mj-cs"/>
            </a:endParaRPr>
          </a:p>
          <a:p>
            <a:pPr marL="0" indent="0" fontAlgn="t">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觸</a:t>
            </a:r>
            <a:r>
              <a:rPr lang="zh-TW" altLang="en-US" sz="2600" dirty="0">
                <a:solidFill>
                  <a:schemeClr val="tx1">
                    <a:lumMod val="85000"/>
                    <a:lumOff val="15000"/>
                  </a:schemeClr>
                </a:solidFill>
                <a:latin typeface="+mj-lt"/>
                <a:ea typeface="標楷體" pitchFamily="65" charset="-120"/>
                <a:cs typeface="+mj-cs"/>
              </a:rPr>
              <a:t>其</a:t>
            </a:r>
            <a:r>
              <a:rPr lang="zh-TW" altLang="en-US" sz="2600" dirty="0" smtClean="0">
                <a:solidFill>
                  <a:schemeClr val="tx1">
                    <a:lumMod val="85000"/>
                    <a:lumOff val="15000"/>
                  </a:schemeClr>
                </a:solidFill>
                <a:latin typeface="+mj-lt"/>
                <a:ea typeface="標楷體" pitchFamily="65" charset="-120"/>
                <a:cs typeface="+mj-cs"/>
              </a:rPr>
              <a:t>唾液等分泌物，建議立即就醫並接種疫苗。</a:t>
            </a:r>
          </a:p>
          <a:p>
            <a:pPr marL="365760" indent="-365760" fontAlgn="auto">
              <a:spcAft>
                <a:spcPts val="0"/>
              </a:spcAft>
              <a:defRPr/>
            </a:pPr>
            <a:endParaRPr lang="zh-TW" altLang="en-US" sz="2600" dirty="0">
              <a:solidFill>
                <a:schemeClr val="tx1">
                  <a:lumMod val="85000"/>
                  <a:lumOff val="15000"/>
                </a:schemeClr>
              </a:solidFill>
              <a:latin typeface="+mj-lt"/>
              <a:ea typeface="標楷體" pitchFamily="65" charset="-120"/>
              <a:cs typeface="+mj-cs"/>
            </a:endParaRPr>
          </a:p>
        </p:txBody>
      </p:sp>
      <p:sp>
        <p:nvSpPr>
          <p:cNvPr id="23554" name="標題 2"/>
          <p:cNvSpPr>
            <a:spLocks noGrp="1"/>
          </p:cNvSpPr>
          <p:nvPr>
            <p:ph type="title"/>
          </p:nvPr>
        </p:nvSpPr>
        <p:spPr>
          <a:xfrm>
            <a:off x="755650" y="333375"/>
            <a:ext cx="7756525" cy="1054100"/>
          </a:xfrm>
        </p:spPr>
        <p:txBody>
          <a:bodyPr/>
          <a:lstStyle/>
          <a:p>
            <a:pPr algn="l"/>
            <a:r>
              <a:rPr lang="zh-TW" altLang="en-US" b="1" smtClean="0">
                <a:latin typeface="標楷體" pitchFamily="65" charset="-120"/>
                <a:ea typeface="標楷體" pitchFamily="65" charset="-120"/>
              </a:rPr>
              <a:t>被動物抓咬傷我該怎麼辦？</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0" indent="0" fontAlgn="auto">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en-US" altLang="zh-TW" sz="2600" dirty="0">
                <a:solidFill>
                  <a:schemeClr val="tx1">
                    <a:lumMod val="85000"/>
                    <a:lumOff val="15000"/>
                  </a:schemeClr>
                </a:solidFill>
                <a:latin typeface="+mj-lt"/>
                <a:ea typeface="標楷體" pitchFamily="65" charset="-120"/>
                <a:cs typeface="+mj-cs"/>
              </a:rPr>
              <a:t>3.</a:t>
            </a:r>
            <a:r>
              <a:rPr lang="zh-TW" altLang="en-US" sz="2600" dirty="0" smtClean="0">
                <a:solidFill>
                  <a:schemeClr val="tx1">
                    <a:lumMod val="85000"/>
                    <a:lumOff val="15000"/>
                  </a:schemeClr>
                </a:solidFill>
                <a:latin typeface="+mj-lt"/>
                <a:ea typeface="標楷體" pitchFamily="65" charset="-120"/>
                <a:cs typeface="+mj-cs"/>
              </a:rPr>
              <a:t>於各</a:t>
            </a:r>
            <a:r>
              <a:rPr lang="zh-TW" altLang="en-US" sz="2600" dirty="0">
                <a:solidFill>
                  <a:schemeClr val="tx1">
                    <a:lumMod val="85000"/>
                    <a:lumOff val="15000"/>
                  </a:schemeClr>
                </a:solidFill>
                <a:latin typeface="+mj-lt"/>
                <a:ea typeface="標楷體" pitchFamily="65" charset="-120"/>
                <a:cs typeface="+mj-cs"/>
              </a:rPr>
              <a:t>地區如家犬</a:t>
            </a:r>
            <a:r>
              <a:rPr lang="en-US" altLang="zh-TW" sz="2600" dirty="0">
                <a:solidFill>
                  <a:schemeClr val="tx1">
                    <a:lumMod val="85000"/>
                    <a:lumOff val="15000"/>
                  </a:schemeClr>
                </a:solidFill>
                <a:latin typeface="+mj-lt"/>
                <a:ea typeface="標楷體" pitchFamily="65" charset="-120"/>
                <a:cs typeface="+mj-cs"/>
              </a:rPr>
              <a:t>/</a:t>
            </a:r>
            <a:r>
              <a:rPr lang="zh-TW" altLang="en-US" sz="2600" dirty="0">
                <a:solidFill>
                  <a:schemeClr val="tx1">
                    <a:lumMod val="85000"/>
                    <a:lumOff val="15000"/>
                  </a:schemeClr>
                </a:solidFill>
                <a:latin typeface="+mj-lt"/>
                <a:ea typeface="標楷體" pitchFamily="65" charset="-120"/>
                <a:cs typeface="+mj-cs"/>
              </a:rPr>
              <a:t>貓出現疑似狂犬病症狀，飼</a:t>
            </a:r>
            <a:r>
              <a:rPr lang="zh-TW" altLang="en-US" sz="2600" dirty="0" smtClean="0">
                <a:solidFill>
                  <a:schemeClr val="tx1">
                    <a:lumMod val="85000"/>
                    <a:lumOff val="15000"/>
                  </a:schemeClr>
                </a:solidFill>
                <a:latin typeface="+mj-lt"/>
                <a:ea typeface="標楷體" pitchFamily="65" charset="-120"/>
                <a:cs typeface="+mj-cs"/>
              </a:rPr>
              <a:t>主</a:t>
            </a:r>
            <a:endParaRPr lang="en-US" altLang="zh-TW" sz="2600" dirty="0" smtClean="0">
              <a:solidFill>
                <a:schemeClr val="tx1">
                  <a:lumMod val="85000"/>
                  <a:lumOff val="15000"/>
                </a:schemeClr>
              </a:solidFill>
              <a:latin typeface="+mj-lt"/>
              <a:ea typeface="標楷體" pitchFamily="65" charset="-120"/>
              <a:cs typeface="+mj-cs"/>
            </a:endParaRPr>
          </a:p>
          <a:p>
            <a:pPr marL="0" indent="0" fontAlgn="auto">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應立即</a:t>
            </a:r>
            <a:r>
              <a:rPr lang="zh-TW" altLang="en-US" sz="2600" dirty="0">
                <a:solidFill>
                  <a:schemeClr val="tx1">
                    <a:lumMod val="85000"/>
                    <a:lumOff val="15000"/>
                  </a:schemeClr>
                </a:solidFill>
                <a:latin typeface="+mj-lt"/>
                <a:ea typeface="標楷體" pitchFamily="65" charset="-120"/>
                <a:cs typeface="+mj-cs"/>
              </a:rPr>
              <a:t>向當地鄉鎮公所及衛生單位通報。經</a:t>
            </a:r>
            <a:r>
              <a:rPr lang="zh-TW" altLang="en-US" sz="2600" dirty="0" smtClean="0">
                <a:solidFill>
                  <a:schemeClr val="tx1">
                    <a:lumMod val="85000"/>
                    <a:lumOff val="15000"/>
                  </a:schemeClr>
                </a:solidFill>
                <a:latin typeface="+mj-lt"/>
                <a:ea typeface="標楷體" pitchFamily="65" charset="-120"/>
                <a:cs typeface="+mj-cs"/>
              </a:rPr>
              <a:t>主管</a:t>
            </a:r>
            <a:endParaRPr lang="en-US" altLang="zh-TW" sz="2600" dirty="0" smtClean="0">
              <a:solidFill>
                <a:schemeClr val="tx1">
                  <a:lumMod val="85000"/>
                  <a:lumOff val="15000"/>
                </a:schemeClr>
              </a:solidFill>
              <a:latin typeface="+mj-lt"/>
              <a:ea typeface="標楷體" pitchFamily="65" charset="-120"/>
              <a:cs typeface="+mj-cs"/>
            </a:endParaRPr>
          </a:p>
          <a:p>
            <a:pPr marL="0" indent="0" fontAlgn="auto">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機關評估確有風險後，建議飼主接受狂犬病暴露</a:t>
            </a:r>
            <a:endParaRPr lang="en-US" altLang="zh-TW" sz="2600" dirty="0" smtClean="0">
              <a:solidFill>
                <a:schemeClr val="tx1">
                  <a:lumMod val="85000"/>
                  <a:lumOff val="15000"/>
                </a:schemeClr>
              </a:solidFill>
              <a:latin typeface="+mj-lt"/>
              <a:ea typeface="標楷體" pitchFamily="65" charset="-120"/>
              <a:cs typeface="+mj-cs"/>
            </a:endParaRPr>
          </a:p>
          <a:p>
            <a:pPr marL="0" indent="0" fontAlgn="auto">
              <a:spcAft>
                <a:spcPts val="0"/>
              </a:spcAft>
              <a:buFont typeface="Wingdings" pitchFamily="2" charset="2"/>
              <a:buNone/>
              <a:defRPr/>
            </a:pPr>
            <a:r>
              <a:rPr lang="zh-TW" altLang="en-US" sz="2600" dirty="0">
                <a:solidFill>
                  <a:schemeClr val="tx1">
                    <a:lumMod val="85000"/>
                    <a:lumOff val="15000"/>
                  </a:schemeClr>
                </a:solidFill>
                <a:latin typeface="+mj-lt"/>
                <a:ea typeface="標楷體" pitchFamily="65" charset="-120"/>
                <a:cs typeface="+mj-cs"/>
              </a:rPr>
              <a:t> </a:t>
            </a:r>
            <a:r>
              <a:rPr lang="zh-TW" altLang="en-US" sz="2600" dirty="0" smtClean="0">
                <a:solidFill>
                  <a:schemeClr val="tx1">
                    <a:lumMod val="85000"/>
                    <a:lumOff val="15000"/>
                  </a:schemeClr>
                </a:solidFill>
                <a:latin typeface="+mj-lt"/>
                <a:ea typeface="標楷體" pitchFamily="65" charset="-120"/>
                <a:cs typeface="+mj-cs"/>
              </a:rPr>
              <a:t>     後疫苗接種。</a:t>
            </a:r>
            <a:endParaRPr lang="en-US" altLang="zh-TW" sz="2600" dirty="0" smtClean="0">
              <a:solidFill>
                <a:schemeClr val="tx1">
                  <a:lumMod val="85000"/>
                  <a:lumOff val="15000"/>
                </a:schemeClr>
              </a:solidFill>
              <a:latin typeface="+mj-lt"/>
              <a:ea typeface="標楷體" pitchFamily="65" charset="-120"/>
              <a:cs typeface="+mj-cs"/>
            </a:endParaRPr>
          </a:p>
          <a:p>
            <a:pPr marL="365760" indent="-365760" fontAlgn="auto">
              <a:spcAft>
                <a:spcPts val="0"/>
              </a:spcAft>
              <a:defRPr/>
            </a:pPr>
            <a:r>
              <a:rPr lang="zh-TW" altLang="en-US" sz="2600" dirty="0" smtClean="0">
                <a:solidFill>
                  <a:schemeClr val="tx1">
                    <a:lumMod val="85000"/>
                    <a:lumOff val="15000"/>
                  </a:schemeClr>
                </a:solidFill>
                <a:latin typeface="+mj-lt"/>
                <a:ea typeface="標楷體" pitchFamily="65" charset="-120"/>
                <a:cs typeface="+mj-cs"/>
              </a:rPr>
              <a:t>於非狂犬病發生其他地區，遭受</a:t>
            </a:r>
            <a:r>
              <a:rPr lang="zh-TW" altLang="en-US" sz="2600" dirty="0">
                <a:solidFill>
                  <a:schemeClr val="tx1">
                    <a:lumMod val="85000"/>
                    <a:lumOff val="15000"/>
                  </a:schemeClr>
                </a:solidFill>
                <a:latin typeface="+mj-lt"/>
                <a:ea typeface="標楷體" pitchFamily="65" charset="-120"/>
                <a:cs typeface="+mj-cs"/>
              </a:rPr>
              <a:t>無症狀家犬</a:t>
            </a:r>
            <a:r>
              <a:rPr lang="en-US" altLang="zh-TW" sz="2600" dirty="0">
                <a:solidFill>
                  <a:schemeClr val="tx1">
                    <a:lumMod val="85000"/>
                    <a:lumOff val="15000"/>
                  </a:schemeClr>
                </a:solidFill>
                <a:latin typeface="+mj-lt"/>
                <a:ea typeface="標楷體" pitchFamily="65" charset="-120"/>
                <a:cs typeface="+mj-cs"/>
              </a:rPr>
              <a:t>/</a:t>
            </a:r>
            <a:r>
              <a:rPr lang="zh-TW" altLang="en-US" sz="2600" dirty="0">
                <a:solidFill>
                  <a:schemeClr val="tx1">
                    <a:lumMod val="85000"/>
                    <a:lumOff val="15000"/>
                  </a:schemeClr>
                </a:solidFill>
                <a:latin typeface="+mj-lt"/>
                <a:ea typeface="標楷體" pitchFamily="65" charset="-120"/>
                <a:cs typeface="+mj-cs"/>
              </a:rPr>
              <a:t>貓或流浪犬</a:t>
            </a:r>
            <a:r>
              <a:rPr lang="en-US" altLang="zh-TW" sz="2600" dirty="0">
                <a:solidFill>
                  <a:schemeClr val="tx1">
                    <a:lumMod val="85000"/>
                    <a:lumOff val="15000"/>
                  </a:schemeClr>
                </a:solidFill>
                <a:latin typeface="+mj-lt"/>
                <a:ea typeface="標楷體" pitchFamily="65" charset="-120"/>
                <a:cs typeface="+mj-cs"/>
              </a:rPr>
              <a:t>/</a:t>
            </a:r>
            <a:r>
              <a:rPr lang="zh-TW" altLang="en-US" sz="2600" dirty="0">
                <a:solidFill>
                  <a:schemeClr val="tx1">
                    <a:lumMod val="85000"/>
                    <a:lumOff val="15000"/>
                  </a:schemeClr>
                </a:solidFill>
                <a:latin typeface="+mj-lt"/>
                <a:ea typeface="標楷體" pitchFamily="65" charset="-120"/>
                <a:cs typeface="+mj-cs"/>
              </a:rPr>
              <a:t>貓抓咬傷，感染狂犬病的風險極低，建議不須接種疫苗。</a:t>
            </a:r>
          </a:p>
          <a:p>
            <a:pPr marL="365760" indent="-365760" fontAlgn="auto">
              <a:spcAft>
                <a:spcPts val="0"/>
              </a:spcAft>
              <a:defRPr/>
            </a:pPr>
            <a:endParaRPr lang="zh-TW" altLang="en-US" dirty="0">
              <a:solidFill>
                <a:schemeClr val="tx1">
                  <a:lumMod val="85000"/>
                  <a:lumOff val="15000"/>
                </a:schemeClr>
              </a:solidFill>
            </a:endParaRPr>
          </a:p>
        </p:txBody>
      </p:sp>
      <p:sp>
        <p:nvSpPr>
          <p:cNvPr id="24578" name="標題 2"/>
          <p:cNvSpPr>
            <a:spLocks noGrp="1"/>
          </p:cNvSpPr>
          <p:nvPr>
            <p:ph type="title"/>
          </p:nvPr>
        </p:nvSpPr>
        <p:spPr>
          <a:xfrm>
            <a:off x="684213" y="476250"/>
            <a:ext cx="7754937" cy="1054100"/>
          </a:xfrm>
        </p:spPr>
        <p:txBody>
          <a:bodyPr/>
          <a:lstStyle/>
          <a:p>
            <a:pPr algn="l"/>
            <a:r>
              <a:rPr lang="zh-TW" altLang="en-US" b="1" smtClean="0">
                <a:latin typeface="標楷體" pitchFamily="65" charset="-120"/>
                <a:ea typeface="標楷體" pitchFamily="65" charset="-120"/>
              </a:rPr>
              <a:t>被動物抓咬傷我該怎麼辦？ </a:t>
            </a:r>
            <a:endParaRPr lang="zh-TW"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nvPr>
        </p:nvGraphicFramePr>
        <p:xfrm>
          <a:off x="698500" y="2247900"/>
          <a:ext cx="7747000" cy="41334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2" name="標題 2"/>
          <p:cNvSpPr>
            <a:spLocks noGrp="1"/>
          </p:cNvSpPr>
          <p:nvPr>
            <p:ph type="title"/>
          </p:nvPr>
        </p:nvSpPr>
        <p:spPr/>
        <p:txBody>
          <a:bodyPr/>
          <a:lstStyle/>
          <a:p>
            <a:r>
              <a:rPr lang="zh-TW" altLang="en-US" b="1" smtClean="0">
                <a:latin typeface="標楷體" pitchFamily="65" charset="-120"/>
                <a:ea typeface="標楷體" pitchFamily="65" charset="-120"/>
              </a:rPr>
              <a:t>遭受動物抓咬傷該怎麼辦？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fontScale="85000" lnSpcReduction="20000"/>
          </a:bodyPr>
          <a:lstStyle/>
          <a:p>
            <a:pPr marL="365760" indent="-365760" fontAlgn="t">
              <a:spcAft>
                <a:spcPts val="0"/>
              </a:spcAft>
              <a:defRPr/>
            </a:pPr>
            <a:r>
              <a:rPr lang="zh-TW" altLang="en-US" sz="3100" dirty="0">
                <a:solidFill>
                  <a:schemeClr val="tx1">
                    <a:lumMod val="85000"/>
                    <a:lumOff val="15000"/>
                  </a:schemeClr>
                </a:solidFill>
                <a:latin typeface="+mj-lt"/>
                <a:ea typeface="標楷體" pitchFamily="65" charset="-120"/>
                <a:cs typeface="+mj-cs"/>
              </a:rPr>
              <a:t>狂犬病疫苗跟一般疫苗不一樣，不見得要事先打，</a:t>
            </a:r>
            <a:r>
              <a:rPr lang="zh-TW" altLang="en-US" sz="3100" dirty="0">
                <a:solidFill>
                  <a:srgbClr val="FF0000"/>
                </a:solidFill>
                <a:latin typeface="+mj-lt"/>
                <a:ea typeface="標楷體" pitchFamily="65" charset="-120"/>
                <a:cs typeface="+mj-cs"/>
              </a:rPr>
              <a:t>被抓咬傷後立即施打，仍有保護效力</a:t>
            </a:r>
            <a:r>
              <a:rPr lang="zh-TW" altLang="en-US" sz="3100" dirty="0">
                <a:solidFill>
                  <a:schemeClr val="tx1">
                    <a:lumMod val="85000"/>
                    <a:lumOff val="15000"/>
                  </a:schemeClr>
                </a:solidFill>
                <a:latin typeface="+mj-lt"/>
                <a:ea typeface="標楷體" pitchFamily="65" charset="-120"/>
                <a:cs typeface="+mj-cs"/>
              </a:rPr>
              <a:t>。</a:t>
            </a:r>
            <a:endParaRPr lang="en-US" altLang="zh-TW" sz="3100" dirty="0">
              <a:solidFill>
                <a:schemeClr val="tx1">
                  <a:lumMod val="85000"/>
                  <a:lumOff val="15000"/>
                </a:schemeClr>
              </a:solidFill>
              <a:latin typeface="+mj-lt"/>
              <a:ea typeface="標楷體" pitchFamily="65" charset="-120"/>
              <a:cs typeface="+mj-cs"/>
            </a:endParaRPr>
          </a:p>
          <a:p>
            <a:pPr marL="365760" indent="-365760" fontAlgn="t">
              <a:spcAft>
                <a:spcPts val="0"/>
              </a:spcAft>
              <a:defRPr/>
            </a:pPr>
            <a:r>
              <a:rPr lang="zh-TW" altLang="en-US" sz="3100" dirty="0">
                <a:solidFill>
                  <a:schemeClr val="tx1">
                    <a:lumMod val="85000"/>
                    <a:lumOff val="15000"/>
                  </a:schemeClr>
                </a:solidFill>
                <a:latin typeface="+mj-lt"/>
                <a:ea typeface="標楷體" pitchFamily="65" charset="-120"/>
                <a:cs typeface="+mj-cs"/>
              </a:rPr>
              <a:t>狂犬病高危險群，應施打</a:t>
            </a:r>
            <a:r>
              <a:rPr lang="zh-TW" altLang="en-US" sz="3100" dirty="0">
                <a:solidFill>
                  <a:srgbClr val="FF0000"/>
                </a:solidFill>
                <a:latin typeface="+mj-lt"/>
                <a:ea typeface="標楷體" pitchFamily="65" charset="-120"/>
                <a:cs typeface="+mj-cs"/>
              </a:rPr>
              <a:t>抓咬傷前之預防接種</a:t>
            </a:r>
            <a:r>
              <a:rPr lang="zh-TW" altLang="en-US" sz="3100" dirty="0">
                <a:solidFill>
                  <a:schemeClr val="tx1">
                    <a:lumMod val="85000"/>
                    <a:lumOff val="15000"/>
                  </a:schemeClr>
                </a:solidFill>
                <a:latin typeface="+mj-lt"/>
                <a:ea typeface="標楷體" pitchFamily="65" charset="-120"/>
                <a:cs typeface="+mj-cs"/>
              </a:rPr>
              <a:t>：如從事獸醫、狂犬病相關研究人員、野生動物研究人員及捕狗人員等工作者或需長期滯留在國外狂犬病流行地區者，特別是要去偏遠和缺乏醫療設施的鄉村地方。</a:t>
            </a:r>
          </a:p>
          <a:p>
            <a:pPr marL="365760" indent="-365760" fontAlgn="t">
              <a:spcAft>
                <a:spcPts val="0"/>
              </a:spcAft>
              <a:defRPr/>
            </a:pPr>
            <a:r>
              <a:rPr lang="zh-TW" altLang="en-US" sz="3100" dirty="0">
                <a:solidFill>
                  <a:schemeClr val="tx1">
                    <a:lumMod val="85000"/>
                    <a:lumOff val="15000"/>
                  </a:schemeClr>
                </a:solidFill>
                <a:latin typeface="+mj-lt"/>
                <a:ea typeface="標楷體" pitchFamily="65" charset="-120"/>
                <a:cs typeface="+mj-cs"/>
              </a:rPr>
              <a:t>由於抓咬傷前預防接種需注射</a:t>
            </a:r>
            <a:r>
              <a:rPr lang="en-US" altLang="zh-TW" sz="3100" dirty="0">
                <a:solidFill>
                  <a:schemeClr val="tx1">
                    <a:lumMod val="85000"/>
                    <a:lumOff val="15000"/>
                  </a:schemeClr>
                </a:solidFill>
                <a:latin typeface="+mj-lt"/>
                <a:ea typeface="標楷體" pitchFamily="65" charset="-120"/>
                <a:cs typeface="+mj-cs"/>
              </a:rPr>
              <a:t>3</a:t>
            </a:r>
            <a:r>
              <a:rPr lang="zh-TW" altLang="en-US" sz="3100" dirty="0">
                <a:solidFill>
                  <a:schemeClr val="tx1">
                    <a:lumMod val="85000"/>
                    <a:lumOff val="15000"/>
                  </a:schemeClr>
                </a:solidFill>
                <a:latin typeface="+mj-lt"/>
                <a:ea typeface="標楷體" pitchFamily="65" charset="-120"/>
                <a:cs typeface="+mj-cs"/>
              </a:rPr>
              <a:t>劑疫苗後才能產生足夠的保護力，出國民眾必需在</a:t>
            </a:r>
            <a:r>
              <a:rPr lang="en-US" altLang="zh-TW" sz="3100" dirty="0">
                <a:solidFill>
                  <a:schemeClr val="tx1">
                    <a:lumMod val="85000"/>
                    <a:lumOff val="15000"/>
                  </a:schemeClr>
                </a:solidFill>
                <a:latin typeface="+mj-lt"/>
                <a:ea typeface="標楷體" pitchFamily="65" charset="-120"/>
                <a:cs typeface="+mj-cs"/>
              </a:rPr>
              <a:t>1</a:t>
            </a:r>
            <a:r>
              <a:rPr lang="zh-TW" altLang="en-US" sz="3100" dirty="0">
                <a:solidFill>
                  <a:schemeClr val="tx1">
                    <a:lumMod val="85000"/>
                    <a:lumOff val="15000"/>
                  </a:schemeClr>
                </a:solidFill>
                <a:latin typeface="+mj-lt"/>
                <a:ea typeface="標楷體" pitchFamily="65" charset="-120"/>
                <a:cs typeface="+mj-cs"/>
              </a:rPr>
              <a:t>個月前事先安排及規劃。每</a:t>
            </a:r>
            <a:r>
              <a:rPr lang="en-US" altLang="zh-TW" sz="3100" dirty="0">
                <a:solidFill>
                  <a:schemeClr val="tx1">
                    <a:lumMod val="85000"/>
                    <a:lumOff val="15000"/>
                  </a:schemeClr>
                </a:solidFill>
                <a:latin typeface="+mj-lt"/>
                <a:ea typeface="標楷體" pitchFamily="65" charset="-120"/>
                <a:cs typeface="+mj-cs"/>
              </a:rPr>
              <a:t>1</a:t>
            </a:r>
            <a:r>
              <a:rPr lang="zh-TW" altLang="en-US" sz="3100" dirty="0">
                <a:solidFill>
                  <a:schemeClr val="tx1">
                    <a:lumMod val="85000"/>
                    <a:lumOff val="15000"/>
                  </a:schemeClr>
                </a:solidFill>
                <a:latin typeface="+mj-lt"/>
                <a:ea typeface="標楷體" pitchFamily="65" charset="-120"/>
                <a:cs typeface="+mj-cs"/>
              </a:rPr>
              <a:t>劑所需費用約新臺幣</a:t>
            </a:r>
            <a:r>
              <a:rPr lang="en-US" altLang="zh-TW" sz="3100" dirty="0">
                <a:solidFill>
                  <a:schemeClr val="tx1">
                    <a:lumMod val="85000"/>
                    <a:lumOff val="15000"/>
                  </a:schemeClr>
                </a:solidFill>
                <a:latin typeface="+mj-lt"/>
                <a:ea typeface="標楷體" pitchFamily="65" charset="-120"/>
                <a:cs typeface="+mj-cs"/>
              </a:rPr>
              <a:t>2,000</a:t>
            </a:r>
            <a:r>
              <a:rPr lang="zh-TW" altLang="en-US" sz="3100" dirty="0">
                <a:solidFill>
                  <a:schemeClr val="tx1">
                    <a:lumMod val="85000"/>
                    <a:lumOff val="15000"/>
                  </a:schemeClr>
                </a:solidFill>
                <a:latin typeface="+mj-lt"/>
                <a:ea typeface="標楷體" pitchFamily="65" charset="-120"/>
                <a:cs typeface="+mj-cs"/>
              </a:rPr>
              <a:t>元，但會依各醫院掛號費不等而有差異。</a:t>
            </a:r>
          </a:p>
          <a:p>
            <a:pPr marL="365760" indent="-365760" fontAlgn="auto">
              <a:spcAft>
                <a:spcPts val="0"/>
              </a:spcAft>
              <a:defRPr/>
            </a:pPr>
            <a:endParaRPr lang="zh-TW" altLang="en-US" dirty="0">
              <a:solidFill>
                <a:schemeClr val="tx1">
                  <a:lumMod val="85000"/>
                  <a:lumOff val="15000"/>
                </a:schemeClr>
              </a:solidFill>
            </a:endParaRPr>
          </a:p>
        </p:txBody>
      </p:sp>
      <p:sp>
        <p:nvSpPr>
          <p:cNvPr id="26626" name="標題 2"/>
          <p:cNvSpPr>
            <a:spLocks noGrp="1"/>
          </p:cNvSpPr>
          <p:nvPr>
            <p:ph type="title"/>
          </p:nvPr>
        </p:nvSpPr>
        <p:spPr/>
        <p:txBody>
          <a:bodyPr/>
          <a:lstStyle/>
          <a:p>
            <a:r>
              <a:rPr lang="zh-TW" altLang="en-US" b="1" smtClean="0">
                <a:latin typeface="標楷體" pitchFamily="65" charset="-120"/>
                <a:ea typeface="標楷體" pitchFamily="65" charset="-120"/>
              </a:rPr>
              <a:t>哪些情況可考慮施打狂犬病抓咬傷前之預防接種？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365760" indent="-365760" fontAlgn="auto">
              <a:spcAft>
                <a:spcPts val="0"/>
              </a:spcAft>
              <a:defRPr/>
            </a:pPr>
            <a:r>
              <a:rPr lang="zh-TW" altLang="en-US" sz="2600" dirty="0">
                <a:solidFill>
                  <a:schemeClr val="tx1">
                    <a:lumMod val="85000"/>
                    <a:lumOff val="15000"/>
                  </a:schemeClr>
                </a:solidFill>
                <a:latin typeface="+mj-lt"/>
                <a:ea typeface="標楷體" pitchFamily="65" charset="-120"/>
                <a:cs typeface="+mj-cs"/>
              </a:rPr>
              <a:t>已接受狂犬病抓咬傷前預防接種之民眾，如遭受動物抓咬傷，應確實清洗傷口，且再接種兩劑狂犬病疫苗，才能獲得充分保護力。</a:t>
            </a:r>
          </a:p>
          <a:p>
            <a:pPr marL="0" indent="0" fontAlgn="auto">
              <a:spcAft>
                <a:spcPts val="0"/>
              </a:spcAft>
              <a:buFont typeface="Wingdings" pitchFamily="2" charset="2"/>
              <a:buNone/>
              <a:defRPr/>
            </a:pPr>
            <a:endParaRPr lang="zh-TW" altLang="en-US" dirty="0">
              <a:solidFill>
                <a:schemeClr val="tx1">
                  <a:lumMod val="85000"/>
                  <a:lumOff val="15000"/>
                </a:schemeClr>
              </a:solidFill>
            </a:endParaRPr>
          </a:p>
        </p:txBody>
      </p:sp>
      <p:sp>
        <p:nvSpPr>
          <p:cNvPr id="27650" name="標題 2"/>
          <p:cNvSpPr>
            <a:spLocks noGrp="1"/>
          </p:cNvSpPr>
          <p:nvPr>
            <p:ph type="title"/>
          </p:nvPr>
        </p:nvSpPr>
        <p:spPr/>
        <p:txBody>
          <a:bodyPr/>
          <a:lstStyle/>
          <a:p>
            <a:r>
              <a:rPr lang="zh-TW" altLang="en-US" sz="2800" b="1" smtClean="0">
                <a:latin typeface="標楷體" pitchFamily="65" charset="-120"/>
                <a:ea typeface="標楷體" pitchFamily="65" charset="-120"/>
              </a:rPr>
              <a:t>已接受完整的「抓咬傷前預防接種（</a:t>
            </a:r>
            <a:r>
              <a:rPr lang="en-US" altLang="zh-TW" sz="2800" b="1" smtClean="0">
                <a:latin typeface="標楷體" pitchFamily="65" charset="-120"/>
                <a:ea typeface="標楷體" pitchFamily="65" charset="-120"/>
              </a:rPr>
              <a:t>3</a:t>
            </a:r>
            <a:r>
              <a:rPr lang="zh-TW" altLang="en-US" sz="2800" b="1" smtClean="0">
                <a:latin typeface="標楷體" pitchFamily="65" charset="-120"/>
                <a:ea typeface="標楷體" pitchFamily="65" charset="-120"/>
              </a:rPr>
              <a:t>劑）」，在疫區遭受動物咬傷，還需要再接種疫苗嗎？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rtlCol="0">
            <a:normAutofit/>
          </a:bodyPr>
          <a:lstStyle/>
          <a:p>
            <a:pPr marL="365760" indent="-365760" fontAlgn="auto">
              <a:spcAft>
                <a:spcPts val="0"/>
              </a:spcAft>
              <a:defRPr/>
            </a:pPr>
            <a:r>
              <a:rPr lang="zh-TW" altLang="en-US" dirty="0" smtClean="0">
                <a:solidFill>
                  <a:schemeClr val="tx1">
                    <a:lumMod val="85000"/>
                    <a:lumOff val="15000"/>
                  </a:schemeClr>
                </a:solidFill>
                <a:latin typeface="標楷體" pitchFamily="65" charset="-120"/>
                <a:ea typeface="標楷體" pitchFamily="65" charset="-120"/>
              </a:rPr>
              <a:t>衛生福利部疾病</a:t>
            </a:r>
            <a:r>
              <a:rPr lang="zh-TW" altLang="en-US" dirty="0">
                <a:solidFill>
                  <a:schemeClr val="tx1">
                    <a:lumMod val="85000"/>
                    <a:lumOff val="15000"/>
                  </a:schemeClr>
                </a:solidFill>
                <a:latin typeface="標楷體" pitchFamily="65" charset="-120"/>
                <a:ea typeface="標楷體" pitchFamily="65" charset="-120"/>
              </a:rPr>
              <a:t>管制</a:t>
            </a:r>
            <a:r>
              <a:rPr lang="zh-TW" altLang="en-US" dirty="0" smtClean="0">
                <a:solidFill>
                  <a:schemeClr val="tx1">
                    <a:lumMod val="85000"/>
                    <a:lumOff val="15000"/>
                  </a:schemeClr>
                </a:solidFill>
                <a:latin typeface="標楷體" pitchFamily="65" charset="-120"/>
                <a:ea typeface="標楷體" pitchFamily="65" charset="-120"/>
              </a:rPr>
              <a:t>署</a:t>
            </a:r>
            <a:endParaRPr lang="en-US" altLang="zh-TW" dirty="0" smtClean="0">
              <a:solidFill>
                <a:schemeClr val="tx1">
                  <a:lumMod val="85000"/>
                  <a:lumOff val="15000"/>
                </a:schemeClr>
              </a:solidFill>
              <a:latin typeface="標楷體" pitchFamily="65" charset="-120"/>
              <a:ea typeface="標楷體" pitchFamily="65" charset="-120"/>
            </a:endParaRPr>
          </a:p>
          <a:p>
            <a:pPr marL="0" indent="0" fontAlgn="auto">
              <a:spcAft>
                <a:spcPts val="0"/>
              </a:spcAft>
              <a:buFont typeface="Wingdings" pitchFamily="2" charset="2"/>
              <a:buNone/>
              <a:defRPr/>
            </a:pPr>
            <a:r>
              <a:rPr lang="zh-TW" altLang="en-US" dirty="0" smtClean="0">
                <a:solidFill>
                  <a:schemeClr val="tx1">
                    <a:lumMod val="85000"/>
                    <a:lumOff val="15000"/>
                  </a:schemeClr>
                </a:solidFill>
                <a:latin typeface="標楷體" pitchFamily="65" charset="-120"/>
                <a:ea typeface="標楷體" pitchFamily="65" charset="-120"/>
              </a:rPr>
              <a:t>  </a:t>
            </a:r>
            <a:r>
              <a:rPr lang="en-US" altLang="zh-TW" dirty="0" smtClean="0">
                <a:solidFill>
                  <a:schemeClr val="tx1">
                    <a:lumMod val="85000"/>
                    <a:lumOff val="15000"/>
                  </a:schemeClr>
                </a:solidFill>
                <a:latin typeface="標楷體" pitchFamily="65" charset="-120"/>
                <a:ea typeface="標楷體" pitchFamily="65" charset="-120"/>
              </a:rPr>
              <a:t>http</a:t>
            </a:r>
            <a:r>
              <a:rPr lang="en-US" altLang="zh-TW" dirty="0">
                <a:solidFill>
                  <a:schemeClr val="tx1">
                    <a:lumMod val="85000"/>
                    <a:lumOff val="15000"/>
                  </a:schemeClr>
                </a:solidFill>
                <a:latin typeface="標楷體" pitchFamily="65" charset="-120"/>
                <a:ea typeface="標楷體" pitchFamily="65" charset="-120"/>
              </a:rPr>
              <a:t>://www.cdc.gov.tw/professional/index.aspx</a:t>
            </a:r>
            <a:endParaRPr lang="zh-TW" altLang="en-US" dirty="0">
              <a:solidFill>
                <a:schemeClr val="tx1">
                  <a:lumMod val="85000"/>
                  <a:lumOff val="15000"/>
                </a:schemeClr>
              </a:solidFill>
              <a:latin typeface="標楷體" pitchFamily="65" charset="-120"/>
              <a:ea typeface="標楷體" pitchFamily="65" charset="-120"/>
            </a:endParaRPr>
          </a:p>
        </p:txBody>
      </p:sp>
      <p:sp>
        <p:nvSpPr>
          <p:cNvPr id="2" name="標題 1"/>
          <p:cNvSpPr>
            <a:spLocks noGrp="1"/>
          </p:cNvSpPr>
          <p:nvPr>
            <p:ph type="title"/>
          </p:nvPr>
        </p:nvSpPr>
        <p:spPr/>
        <p:txBody>
          <a:bodyPr rtlCol="0">
            <a:normAutofit/>
          </a:bodyPr>
          <a:lstStyle/>
          <a:p>
            <a:pPr fontAlgn="auto">
              <a:spcAft>
                <a:spcPts val="0"/>
              </a:spcAft>
              <a:defRPr/>
            </a:pPr>
            <a:r>
              <a:rPr lang="zh-TW" altLang="en-US" b="1" dirty="0">
                <a:effectLst>
                  <a:outerShdw blurRad="38100" dist="38100" dir="2700000" algn="tl">
                    <a:srgbClr val="000000">
                      <a:alpha val="43137"/>
                    </a:srgbClr>
                  </a:outerShdw>
                </a:effectLst>
                <a:ea typeface="標楷體" pitchFamily="65" charset="-120"/>
              </a:rPr>
              <a:t>資料來源</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Autofit/>
          </a:bodyPr>
          <a:lstStyle/>
          <a:p>
            <a:pPr marL="365760" indent="-365760" fontAlgn="auto">
              <a:spcAft>
                <a:spcPts val="0"/>
              </a:spcAft>
              <a:defRPr/>
            </a:pPr>
            <a:r>
              <a:rPr lang="zh-TW" altLang="en-US" sz="2800" dirty="0">
                <a:solidFill>
                  <a:schemeClr val="tx1">
                    <a:lumMod val="85000"/>
                    <a:lumOff val="15000"/>
                  </a:schemeClr>
                </a:solidFill>
                <a:latin typeface="+mj-lt"/>
                <a:ea typeface="標楷體" pitchFamily="65" charset="-120"/>
                <a:cs typeface="+mj-cs"/>
              </a:rPr>
              <a:t>全球每年約有</a:t>
            </a:r>
            <a:r>
              <a:rPr lang="en-US" altLang="zh-TW" sz="2800" dirty="0">
                <a:solidFill>
                  <a:schemeClr val="tx1">
                    <a:lumMod val="85000"/>
                    <a:lumOff val="15000"/>
                  </a:schemeClr>
                </a:solidFill>
                <a:latin typeface="+mj-lt"/>
                <a:ea typeface="標楷體" pitchFamily="65" charset="-120"/>
                <a:cs typeface="+mj-cs"/>
              </a:rPr>
              <a:t>55,000</a:t>
            </a:r>
            <a:r>
              <a:rPr lang="zh-TW" altLang="en-US" sz="2800" dirty="0">
                <a:solidFill>
                  <a:schemeClr val="tx1">
                    <a:lumMod val="85000"/>
                    <a:lumOff val="15000"/>
                  </a:schemeClr>
                </a:solidFill>
                <a:latin typeface="+mj-lt"/>
                <a:ea typeface="標楷體" pitchFamily="65" charset="-120"/>
                <a:cs typeface="+mj-cs"/>
              </a:rPr>
              <a:t>人死於狂犬病，亞洲及非洲占大多數。亞洲國家中以印度、中國大陸及印尼病例數最多，印度每年死亡人數約</a:t>
            </a:r>
            <a:r>
              <a:rPr lang="en-US" altLang="zh-TW" sz="2800" dirty="0">
                <a:solidFill>
                  <a:schemeClr val="tx1">
                    <a:lumMod val="85000"/>
                    <a:lumOff val="15000"/>
                  </a:schemeClr>
                </a:solidFill>
                <a:latin typeface="+mj-lt"/>
                <a:ea typeface="標楷體" pitchFamily="65" charset="-120"/>
                <a:cs typeface="+mj-cs"/>
              </a:rPr>
              <a:t>20,000</a:t>
            </a:r>
            <a:r>
              <a:rPr lang="zh-TW" altLang="en-US" sz="2800" dirty="0">
                <a:solidFill>
                  <a:schemeClr val="tx1">
                    <a:lumMod val="85000"/>
                    <a:lumOff val="15000"/>
                  </a:schemeClr>
                </a:solidFill>
                <a:latin typeface="+mj-lt"/>
                <a:ea typeface="標楷體" pitchFamily="65" charset="-120"/>
                <a:cs typeface="+mj-cs"/>
              </a:rPr>
              <a:t>人，中國大陸每年死亡約</a:t>
            </a:r>
            <a:r>
              <a:rPr lang="en-US" altLang="zh-TW" sz="2800" dirty="0">
                <a:solidFill>
                  <a:schemeClr val="tx1">
                    <a:lumMod val="85000"/>
                    <a:lumOff val="15000"/>
                  </a:schemeClr>
                </a:solidFill>
                <a:latin typeface="+mj-lt"/>
                <a:ea typeface="標楷體" pitchFamily="65" charset="-120"/>
                <a:cs typeface="+mj-cs"/>
              </a:rPr>
              <a:t>2,000</a:t>
            </a:r>
            <a:r>
              <a:rPr lang="zh-TW" altLang="en-US" sz="2800" dirty="0">
                <a:solidFill>
                  <a:schemeClr val="tx1">
                    <a:lumMod val="85000"/>
                    <a:lumOff val="15000"/>
                  </a:schemeClr>
                </a:solidFill>
                <a:latin typeface="+mj-lt"/>
                <a:ea typeface="標楷體" pitchFamily="65" charset="-120"/>
                <a:cs typeface="+mj-cs"/>
              </a:rPr>
              <a:t>人</a:t>
            </a:r>
            <a:r>
              <a:rPr lang="zh-TW" altLang="en-US" sz="2800" dirty="0" smtClean="0">
                <a:solidFill>
                  <a:schemeClr val="tx1">
                    <a:lumMod val="85000"/>
                    <a:lumOff val="15000"/>
                  </a:schemeClr>
                </a:solidFill>
                <a:latin typeface="+mj-lt"/>
                <a:ea typeface="標楷體" pitchFamily="65" charset="-120"/>
                <a:cs typeface="+mj-cs"/>
              </a:rPr>
              <a:t>。</a:t>
            </a:r>
            <a:endParaRPr lang="en-US" altLang="zh-TW" sz="2800" dirty="0" smtClean="0">
              <a:solidFill>
                <a:schemeClr val="tx1">
                  <a:lumMod val="85000"/>
                  <a:lumOff val="15000"/>
                </a:schemeClr>
              </a:solidFill>
              <a:latin typeface="+mj-lt"/>
              <a:ea typeface="標楷體" pitchFamily="65" charset="-120"/>
              <a:cs typeface="+mj-cs"/>
            </a:endParaRPr>
          </a:p>
          <a:p>
            <a:pPr marL="365760" indent="-365760" fontAlgn="auto">
              <a:spcAft>
                <a:spcPts val="0"/>
              </a:spcAft>
              <a:defRPr/>
            </a:pPr>
            <a:r>
              <a:rPr lang="zh-TW" altLang="en-US" sz="2800" dirty="0" smtClean="0">
                <a:solidFill>
                  <a:schemeClr val="tx1">
                    <a:lumMod val="85000"/>
                    <a:lumOff val="15000"/>
                  </a:schemeClr>
                </a:solidFill>
                <a:latin typeface="+mj-lt"/>
                <a:ea typeface="標楷體" pitchFamily="65" charset="-120"/>
                <a:cs typeface="+mj-cs"/>
              </a:rPr>
              <a:t>臺灣</a:t>
            </a:r>
            <a:r>
              <a:rPr lang="zh-TW" altLang="en-US" sz="2800" dirty="0">
                <a:solidFill>
                  <a:schemeClr val="tx1">
                    <a:lumMod val="85000"/>
                    <a:lumOff val="15000"/>
                  </a:schemeClr>
                </a:solidFill>
                <a:latin typeface="+mj-lt"/>
                <a:ea typeface="標楷體" pitchFamily="65" charset="-120"/>
                <a:cs typeface="+mj-cs"/>
              </a:rPr>
              <a:t>自</a:t>
            </a:r>
            <a:r>
              <a:rPr lang="en-US" altLang="zh-TW" sz="2800" dirty="0">
                <a:solidFill>
                  <a:schemeClr val="tx1">
                    <a:lumMod val="85000"/>
                    <a:lumOff val="15000"/>
                  </a:schemeClr>
                </a:solidFill>
                <a:latin typeface="+mj-lt"/>
                <a:ea typeface="標楷體" pitchFamily="65" charset="-120"/>
                <a:cs typeface="+mj-cs"/>
              </a:rPr>
              <a:t>1959</a:t>
            </a:r>
            <a:r>
              <a:rPr lang="zh-TW" altLang="en-US" sz="2800" dirty="0">
                <a:solidFill>
                  <a:schemeClr val="tx1">
                    <a:lumMod val="85000"/>
                    <a:lumOff val="15000"/>
                  </a:schemeClr>
                </a:solidFill>
                <a:latin typeface="+mj-lt"/>
                <a:ea typeface="標楷體" pitchFamily="65" charset="-120"/>
                <a:cs typeface="+mj-cs"/>
              </a:rPr>
              <a:t>年起不再有本土人類病例，</a:t>
            </a:r>
            <a:r>
              <a:rPr lang="en-US" altLang="zh-TW" sz="2800" dirty="0">
                <a:solidFill>
                  <a:schemeClr val="tx1">
                    <a:lumMod val="85000"/>
                    <a:lumOff val="15000"/>
                  </a:schemeClr>
                </a:solidFill>
                <a:latin typeface="+mj-lt"/>
                <a:ea typeface="標楷體" pitchFamily="65" charset="-120"/>
                <a:cs typeface="+mj-cs"/>
              </a:rPr>
              <a:t>2002</a:t>
            </a:r>
            <a:r>
              <a:rPr lang="zh-TW" altLang="en-US" sz="2800" dirty="0">
                <a:solidFill>
                  <a:schemeClr val="tx1">
                    <a:lumMod val="85000"/>
                    <a:lumOff val="15000"/>
                  </a:schemeClr>
                </a:solidFill>
                <a:latin typeface="+mj-lt"/>
                <a:ea typeface="標楷體" pitchFamily="65" charset="-120"/>
                <a:cs typeface="+mj-cs"/>
              </a:rPr>
              <a:t>年、</a:t>
            </a:r>
            <a:r>
              <a:rPr lang="en-US" altLang="zh-TW" sz="2800" dirty="0">
                <a:solidFill>
                  <a:schemeClr val="tx1">
                    <a:lumMod val="85000"/>
                    <a:lumOff val="15000"/>
                  </a:schemeClr>
                </a:solidFill>
                <a:latin typeface="+mj-lt"/>
                <a:ea typeface="標楷體" pitchFamily="65" charset="-120"/>
                <a:cs typeface="+mj-cs"/>
              </a:rPr>
              <a:t>2012</a:t>
            </a:r>
            <a:r>
              <a:rPr lang="zh-TW" altLang="en-US" sz="2800" dirty="0">
                <a:solidFill>
                  <a:schemeClr val="tx1">
                    <a:lumMod val="85000"/>
                    <a:lumOff val="15000"/>
                  </a:schemeClr>
                </a:solidFill>
                <a:latin typeface="+mj-lt"/>
                <a:ea typeface="標楷體" pitchFamily="65" charset="-120"/>
                <a:cs typeface="+mj-cs"/>
              </a:rPr>
              <a:t>年、</a:t>
            </a:r>
            <a:r>
              <a:rPr lang="en-US" altLang="zh-TW" sz="2800" dirty="0">
                <a:solidFill>
                  <a:schemeClr val="tx1">
                    <a:lumMod val="85000"/>
                    <a:lumOff val="15000"/>
                  </a:schemeClr>
                </a:solidFill>
                <a:latin typeface="+mj-lt"/>
                <a:ea typeface="標楷體" pitchFamily="65" charset="-120"/>
                <a:cs typeface="+mj-cs"/>
              </a:rPr>
              <a:t>2013</a:t>
            </a:r>
            <a:r>
              <a:rPr lang="zh-TW" altLang="en-US" sz="2800" dirty="0">
                <a:solidFill>
                  <a:schemeClr val="tx1">
                    <a:lumMod val="85000"/>
                    <a:lumOff val="15000"/>
                  </a:schemeClr>
                </a:solidFill>
                <a:latin typeface="+mj-lt"/>
                <a:ea typeface="標楷體" pitchFamily="65" charset="-120"/>
                <a:cs typeface="+mj-cs"/>
              </a:rPr>
              <a:t>年各發生</a:t>
            </a:r>
            <a:r>
              <a:rPr lang="en-US" altLang="zh-TW" sz="2800" dirty="0">
                <a:solidFill>
                  <a:schemeClr val="tx1">
                    <a:lumMod val="85000"/>
                    <a:lumOff val="15000"/>
                  </a:schemeClr>
                </a:solidFill>
                <a:latin typeface="+mj-lt"/>
                <a:ea typeface="標楷體" pitchFamily="65" charset="-120"/>
                <a:cs typeface="+mj-cs"/>
              </a:rPr>
              <a:t>1</a:t>
            </a:r>
            <a:r>
              <a:rPr lang="zh-TW" altLang="en-US" sz="2800" dirty="0">
                <a:solidFill>
                  <a:schemeClr val="tx1">
                    <a:lumMod val="85000"/>
                    <a:lumOff val="15000"/>
                  </a:schemeClr>
                </a:solidFill>
                <a:latin typeface="+mj-lt"/>
                <a:ea typeface="標楷體" pitchFamily="65" charset="-120"/>
                <a:cs typeface="+mj-cs"/>
              </a:rPr>
              <a:t>例分別自中國大陸或菲律賓之境外感染</a:t>
            </a:r>
            <a:r>
              <a:rPr lang="zh-TW" altLang="en-US" sz="2800" dirty="0" smtClean="0">
                <a:solidFill>
                  <a:schemeClr val="tx1">
                    <a:lumMod val="85000"/>
                    <a:lumOff val="15000"/>
                  </a:schemeClr>
                </a:solidFill>
                <a:latin typeface="+mj-lt"/>
                <a:ea typeface="標楷體" pitchFamily="65" charset="-120"/>
                <a:cs typeface="+mj-cs"/>
              </a:rPr>
              <a:t>病例，但於</a:t>
            </a:r>
            <a:r>
              <a:rPr lang="en-US" altLang="zh-TW" sz="2800" dirty="0" smtClean="0">
                <a:solidFill>
                  <a:schemeClr val="tx1">
                    <a:lumMod val="85000"/>
                    <a:lumOff val="15000"/>
                  </a:schemeClr>
                </a:solidFill>
                <a:latin typeface="+mj-lt"/>
                <a:ea typeface="標楷體" pitchFamily="65" charset="-120"/>
                <a:cs typeface="+mj-cs"/>
              </a:rPr>
              <a:t>2013</a:t>
            </a:r>
            <a:r>
              <a:rPr lang="zh-TW" altLang="en-US" sz="2800" dirty="0">
                <a:solidFill>
                  <a:schemeClr val="tx1">
                    <a:lumMod val="85000"/>
                    <a:lumOff val="15000"/>
                  </a:schemeClr>
                </a:solidFill>
                <a:latin typeface="+mj-lt"/>
                <a:ea typeface="標楷體" pitchFamily="65" charset="-120"/>
                <a:cs typeface="+mj-cs"/>
              </a:rPr>
              <a:t>年</a:t>
            </a:r>
            <a:r>
              <a:rPr lang="zh-TW" altLang="en-US" sz="2800" dirty="0" smtClean="0">
                <a:solidFill>
                  <a:schemeClr val="tx1">
                    <a:lumMod val="85000"/>
                    <a:lumOff val="15000"/>
                  </a:schemeClr>
                </a:solidFill>
                <a:latin typeface="+mj-lt"/>
                <a:ea typeface="標楷體" pitchFamily="65" charset="-120"/>
                <a:cs typeface="+mj-cs"/>
              </a:rPr>
              <a:t>於南投、雲林縣及臺東縣部分</a:t>
            </a:r>
            <a:r>
              <a:rPr lang="zh-TW" altLang="en-US" sz="2800" dirty="0">
                <a:solidFill>
                  <a:schemeClr val="tx1">
                    <a:lumMod val="85000"/>
                    <a:lumOff val="15000"/>
                  </a:schemeClr>
                </a:solidFill>
                <a:latin typeface="+mj-lt"/>
                <a:ea typeface="標楷體" pitchFamily="65" charset="-120"/>
                <a:cs typeface="+mj-cs"/>
              </a:rPr>
              <a:t>鄉鎮發現野生動物感染狂犬病毒之情形。</a:t>
            </a:r>
          </a:p>
        </p:txBody>
      </p:sp>
      <p:sp>
        <p:nvSpPr>
          <p:cNvPr id="15362" name="標題 2"/>
          <p:cNvSpPr>
            <a:spLocks noGrp="1"/>
          </p:cNvSpPr>
          <p:nvPr>
            <p:ph type="title"/>
          </p:nvPr>
        </p:nvSpPr>
        <p:spPr/>
        <p:txBody>
          <a:bodyPr/>
          <a:lstStyle/>
          <a:p>
            <a:r>
              <a:rPr lang="zh-TW" altLang="en-US" b="1" smtClean="0">
                <a:latin typeface="標楷體" pitchFamily="65" charset="-120"/>
                <a:ea typeface="標楷體" pitchFamily="65" charset="-120"/>
              </a:rPr>
              <a:t>狂犬病的流行概況為何？</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rtlCol="0">
            <a:normAutofit fontScale="77500" lnSpcReduction="20000"/>
          </a:bodyPr>
          <a:lstStyle/>
          <a:p>
            <a:pPr marL="365760" indent="-365760" fontAlgn="auto">
              <a:spcAft>
                <a:spcPts val="0"/>
              </a:spcAft>
              <a:defRPr/>
            </a:pPr>
            <a:r>
              <a:rPr lang="zh-TW" altLang="en-US" sz="4000" dirty="0">
                <a:solidFill>
                  <a:schemeClr val="tx1">
                    <a:lumMod val="85000"/>
                    <a:lumOff val="15000"/>
                  </a:schemeClr>
                </a:solidFill>
                <a:latin typeface="+mj-lt"/>
                <a:ea typeface="標楷體" pitchFamily="65" charset="-120"/>
                <a:cs typeface="+mj-cs"/>
              </a:rPr>
              <a:t>由狂犬病</a:t>
            </a:r>
            <a:r>
              <a:rPr lang="zh-TW" altLang="en-US" sz="4000" dirty="0">
                <a:solidFill>
                  <a:schemeClr val="tx1">
                    <a:lumMod val="95000"/>
                    <a:lumOff val="5000"/>
                  </a:schemeClr>
                </a:solidFill>
                <a:latin typeface="+mj-lt"/>
                <a:ea typeface="標楷體" pitchFamily="65" charset="-120"/>
                <a:cs typeface="+mj-cs"/>
              </a:rPr>
              <a:t>病毒引起的神經性疾病</a:t>
            </a:r>
            <a:r>
              <a:rPr lang="zh-TW" altLang="en-US" sz="4000" dirty="0">
                <a:solidFill>
                  <a:schemeClr val="tx1">
                    <a:lumMod val="85000"/>
                    <a:lumOff val="15000"/>
                  </a:schemeClr>
                </a:solidFill>
                <a:latin typeface="+mj-lt"/>
                <a:ea typeface="標楷體" pitchFamily="65" charset="-120"/>
                <a:cs typeface="+mj-cs"/>
              </a:rPr>
              <a:t>，通常在</a:t>
            </a:r>
            <a:r>
              <a:rPr lang="zh-TW" altLang="en-US" sz="4000" dirty="0">
                <a:solidFill>
                  <a:srgbClr val="FF0000"/>
                </a:solidFill>
                <a:effectLst>
                  <a:outerShdw blurRad="38100" dist="38100" dir="2700000" algn="tl">
                    <a:srgbClr val="000000">
                      <a:alpha val="43137"/>
                    </a:srgbClr>
                  </a:outerShdw>
                </a:effectLst>
                <a:latin typeface="+mj-lt"/>
                <a:ea typeface="標楷體" pitchFamily="65" charset="-120"/>
                <a:cs typeface="+mj-cs"/>
              </a:rPr>
              <a:t>哺乳動物間傳播</a:t>
            </a:r>
            <a:r>
              <a:rPr lang="zh-TW" altLang="en-US" sz="4000" dirty="0">
                <a:solidFill>
                  <a:schemeClr val="tx1">
                    <a:lumMod val="85000"/>
                    <a:lumOff val="15000"/>
                  </a:schemeClr>
                </a:solidFill>
                <a:latin typeface="+mj-lt"/>
                <a:ea typeface="標楷體" pitchFamily="65" charset="-120"/>
                <a:cs typeface="+mj-cs"/>
              </a:rPr>
              <a:t>，人類因為接觸染病</a:t>
            </a:r>
            <a:r>
              <a:rPr lang="zh-TW" altLang="en-US" sz="4000" dirty="0">
                <a:solidFill>
                  <a:srgbClr val="FF0000"/>
                </a:solidFill>
                <a:effectLst>
                  <a:outerShdw blurRad="38100" dist="38100" dir="2700000" algn="tl">
                    <a:srgbClr val="000000">
                      <a:alpha val="43137"/>
                    </a:srgbClr>
                  </a:outerShdw>
                </a:effectLst>
                <a:latin typeface="+mj-lt"/>
                <a:ea typeface="標楷體" pitchFamily="65" charset="-120"/>
                <a:cs typeface="+mj-cs"/>
              </a:rPr>
              <a:t>動物唾液</a:t>
            </a:r>
            <a:r>
              <a:rPr lang="zh-TW" altLang="en-US" sz="4000" dirty="0">
                <a:solidFill>
                  <a:schemeClr val="tx1">
                    <a:lumMod val="85000"/>
                    <a:lumOff val="15000"/>
                  </a:schemeClr>
                </a:solidFill>
                <a:latin typeface="+mj-lt"/>
                <a:ea typeface="標楷體" pitchFamily="65" charset="-120"/>
                <a:cs typeface="+mj-cs"/>
              </a:rPr>
              <a:t>而感染。</a:t>
            </a:r>
          </a:p>
          <a:p>
            <a:pPr marL="0" indent="0" fontAlgn="auto">
              <a:spcAft>
                <a:spcPts val="0"/>
              </a:spcAft>
              <a:buFont typeface="Wingdings" pitchFamily="2" charset="2"/>
              <a:buNone/>
              <a:defRPr/>
            </a:pPr>
            <a:endParaRPr lang="en-US" altLang="zh-TW" sz="3700" dirty="0" smtClean="0">
              <a:solidFill>
                <a:schemeClr val="tx1">
                  <a:lumMod val="85000"/>
                  <a:lumOff val="15000"/>
                </a:schemeClr>
              </a:solidFill>
              <a:latin typeface="+mj-lt"/>
              <a:ea typeface="標楷體" pitchFamily="65" charset="-120"/>
              <a:cs typeface="+mj-cs"/>
            </a:endParaRPr>
          </a:p>
          <a:p>
            <a:pPr marL="0" indent="0" fontAlgn="auto">
              <a:spcAft>
                <a:spcPts val="0"/>
              </a:spcAft>
              <a:buFont typeface="Wingdings" pitchFamily="2" charset="2"/>
              <a:buNone/>
              <a:defRPr/>
            </a:pPr>
            <a:endParaRPr lang="zh-TW" altLang="en-US" sz="4000" dirty="0">
              <a:solidFill>
                <a:schemeClr val="tx1">
                  <a:lumMod val="85000"/>
                  <a:lumOff val="15000"/>
                </a:schemeClr>
              </a:solidFill>
            </a:endParaRPr>
          </a:p>
          <a:p>
            <a:pPr marL="365760" indent="-365760" fontAlgn="auto">
              <a:spcAft>
                <a:spcPts val="0"/>
              </a:spcAft>
              <a:defRPr/>
            </a:pPr>
            <a:endParaRPr lang="zh-TW" altLang="en-US" sz="3700" dirty="0">
              <a:solidFill>
                <a:schemeClr val="tx1">
                  <a:lumMod val="85000"/>
                  <a:lumOff val="15000"/>
                </a:schemeClr>
              </a:solidFill>
              <a:latin typeface="+mj-lt"/>
              <a:ea typeface="標楷體" pitchFamily="65" charset="-120"/>
              <a:cs typeface="+mj-cs"/>
            </a:endParaRPr>
          </a:p>
          <a:p>
            <a:pPr marL="365760" indent="-365760" fontAlgn="auto">
              <a:spcAft>
                <a:spcPts val="0"/>
              </a:spcAft>
              <a:defRPr/>
            </a:pPr>
            <a:endParaRPr lang="zh-TW" altLang="en-US" sz="3800" dirty="0" smtClean="0">
              <a:solidFill>
                <a:schemeClr val="tx1">
                  <a:lumMod val="85000"/>
                  <a:lumOff val="15000"/>
                </a:schemeClr>
              </a:solidFill>
              <a:latin typeface="+mj-lt"/>
              <a:ea typeface="標楷體" pitchFamily="65" charset="-120"/>
              <a:cs typeface="+mj-cs"/>
            </a:endParaRPr>
          </a:p>
          <a:p>
            <a:pPr marL="0" indent="0" fontAlgn="auto">
              <a:spcAft>
                <a:spcPts val="0"/>
              </a:spcAft>
              <a:buFont typeface="Wingdings" pitchFamily="2" charset="2"/>
              <a:buNone/>
              <a:defRPr/>
            </a:pPr>
            <a:endParaRPr lang="zh-TW" altLang="en-US" dirty="0">
              <a:solidFill>
                <a:schemeClr val="tx1">
                  <a:lumMod val="85000"/>
                  <a:lumOff val="15000"/>
                </a:schemeClr>
              </a:solidFill>
            </a:endParaRPr>
          </a:p>
          <a:p>
            <a:pPr marL="0" indent="0" fontAlgn="auto">
              <a:spcAft>
                <a:spcPts val="0"/>
              </a:spcAft>
              <a:buFont typeface="Wingdings" pitchFamily="2" charset="2"/>
              <a:buNone/>
              <a:defRPr/>
            </a:pPr>
            <a:r>
              <a:rPr lang="zh-TW" altLang="en-US" dirty="0" smtClean="0">
                <a:solidFill>
                  <a:schemeClr val="tx1">
                    <a:lumMod val="85000"/>
                    <a:lumOff val="15000"/>
                  </a:schemeClr>
                </a:solidFill>
              </a:rPr>
              <a:t>    </a:t>
            </a:r>
          </a:p>
          <a:p>
            <a:pPr marL="365760" indent="-365760" fontAlgn="auto">
              <a:spcAft>
                <a:spcPts val="0"/>
              </a:spcAft>
              <a:defRPr/>
            </a:pPr>
            <a:endParaRPr lang="zh-TW" altLang="en-US" dirty="0">
              <a:solidFill>
                <a:schemeClr val="tx1">
                  <a:lumMod val="85000"/>
                  <a:lumOff val="15000"/>
                </a:schemeClr>
              </a:solidFill>
            </a:endParaRPr>
          </a:p>
        </p:txBody>
      </p:sp>
      <p:sp>
        <p:nvSpPr>
          <p:cNvPr id="16386" name="標題 1"/>
          <p:cNvSpPr>
            <a:spLocks noGrp="1"/>
          </p:cNvSpPr>
          <p:nvPr>
            <p:ph type="title"/>
          </p:nvPr>
        </p:nvSpPr>
        <p:spPr/>
        <p:txBody>
          <a:bodyPr/>
          <a:lstStyle/>
          <a:p>
            <a:r>
              <a:rPr lang="zh-TW" altLang="en-US" b="1" smtClean="0">
                <a:latin typeface="標楷體" pitchFamily="65" charset="-120"/>
                <a:ea typeface="標楷體" pitchFamily="65" charset="-120"/>
              </a:rPr>
              <a:t>什麼是狂犬病？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365760" indent="-365760" fontAlgn="auto">
              <a:spcAft>
                <a:spcPts val="0"/>
              </a:spcAft>
              <a:defRPr/>
            </a:pPr>
            <a:r>
              <a:rPr lang="zh-TW" altLang="en-US" sz="3100" dirty="0">
                <a:solidFill>
                  <a:schemeClr val="tx1">
                    <a:lumMod val="85000"/>
                    <a:lumOff val="15000"/>
                  </a:schemeClr>
                </a:solidFill>
                <a:latin typeface="+mj-lt"/>
                <a:ea typeface="標楷體" pitchFamily="65" charset="-120"/>
                <a:cs typeface="+mj-cs"/>
              </a:rPr>
              <a:t>狂犬病病毒隨著動物的</a:t>
            </a:r>
            <a:r>
              <a:rPr lang="zh-TW" altLang="en-US" sz="3100" dirty="0">
                <a:solidFill>
                  <a:srgbClr val="FF0000"/>
                </a:solidFill>
                <a:effectLst>
                  <a:outerShdw blurRad="38100" dist="38100" dir="2700000" algn="tl">
                    <a:srgbClr val="000000">
                      <a:alpha val="43137"/>
                    </a:srgbClr>
                  </a:outerShdw>
                </a:effectLst>
                <a:latin typeface="+mj-lt"/>
                <a:ea typeface="標楷體" pitchFamily="65" charset="-120"/>
                <a:cs typeface="+mj-cs"/>
              </a:rPr>
              <a:t>唾液</a:t>
            </a:r>
            <a:r>
              <a:rPr lang="zh-TW" altLang="en-US" sz="3100" dirty="0">
                <a:solidFill>
                  <a:schemeClr val="tx1">
                    <a:lumMod val="85000"/>
                    <a:lumOff val="15000"/>
                  </a:schemeClr>
                </a:solidFill>
                <a:latin typeface="+mj-lt"/>
                <a:ea typeface="標楷體" pitchFamily="65" charset="-120"/>
                <a:cs typeface="+mj-cs"/>
              </a:rPr>
              <a:t>，透過動物</a:t>
            </a:r>
            <a:r>
              <a:rPr lang="zh-TW" altLang="en-US" sz="3100" dirty="0">
                <a:solidFill>
                  <a:srgbClr val="FF0000"/>
                </a:solidFill>
                <a:effectLst>
                  <a:outerShdw blurRad="38100" dist="38100" dir="2700000" algn="tl">
                    <a:srgbClr val="000000">
                      <a:alpha val="43137"/>
                    </a:srgbClr>
                  </a:outerShdw>
                </a:effectLst>
                <a:latin typeface="+mj-lt"/>
                <a:ea typeface="標楷體" pitchFamily="65" charset="-120"/>
                <a:cs typeface="+mj-cs"/>
              </a:rPr>
              <a:t>抓</a:t>
            </a:r>
            <a:r>
              <a:rPr lang="zh-TW" altLang="en-US" sz="3100" dirty="0">
                <a:solidFill>
                  <a:schemeClr val="tx1">
                    <a:lumMod val="85000"/>
                    <a:lumOff val="15000"/>
                  </a:schemeClr>
                </a:solidFill>
                <a:latin typeface="+mj-lt"/>
                <a:ea typeface="標楷體" pitchFamily="65" charset="-120"/>
                <a:cs typeface="+mj-cs"/>
              </a:rPr>
              <a:t>、</a:t>
            </a:r>
            <a:r>
              <a:rPr lang="zh-TW" altLang="en-US" sz="3100" dirty="0">
                <a:solidFill>
                  <a:srgbClr val="FF0000"/>
                </a:solidFill>
                <a:effectLst>
                  <a:outerShdw blurRad="38100" dist="38100" dir="2700000" algn="tl">
                    <a:srgbClr val="000000">
                      <a:alpha val="43137"/>
                    </a:srgbClr>
                  </a:outerShdw>
                </a:effectLst>
                <a:latin typeface="+mj-lt"/>
                <a:ea typeface="標楷體" pitchFamily="65" charset="-120"/>
                <a:cs typeface="+mj-cs"/>
              </a:rPr>
              <a:t>咬</a:t>
            </a:r>
            <a:r>
              <a:rPr lang="zh-TW" altLang="en-US" sz="3100" dirty="0">
                <a:solidFill>
                  <a:schemeClr val="tx1">
                    <a:lumMod val="85000"/>
                    <a:lumOff val="15000"/>
                  </a:schemeClr>
                </a:solidFill>
                <a:latin typeface="+mj-lt"/>
                <a:ea typeface="標楷體" pitchFamily="65" charset="-120"/>
                <a:cs typeface="+mj-cs"/>
              </a:rPr>
              <a:t>的傷口而感染。</a:t>
            </a:r>
          </a:p>
          <a:p>
            <a:pPr marL="0" indent="0" fontAlgn="auto">
              <a:spcAft>
                <a:spcPts val="0"/>
              </a:spcAft>
              <a:buFont typeface="Wingdings" pitchFamily="2" charset="2"/>
              <a:buNone/>
              <a:defRPr/>
            </a:pPr>
            <a:endParaRPr lang="zh-TW" altLang="en-US" dirty="0">
              <a:solidFill>
                <a:schemeClr val="tx1">
                  <a:lumMod val="85000"/>
                  <a:lumOff val="15000"/>
                </a:schemeClr>
              </a:solidFill>
            </a:endParaRPr>
          </a:p>
        </p:txBody>
      </p:sp>
      <p:sp>
        <p:nvSpPr>
          <p:cNvPr id="17410" name="標題 2"/>
          <p:cNvSpPr>
            <a:spLocks noGrp="1"/>
          </p:cNvSpPr>
          <p:nvPr>
            <p:ph type="title"/>
          </p:nvPr>
        </p:nvSpPr>
        <p:spPr/>
        <p:txBody>
          <a:bodyPr/>
          <a:lstStyle/>
          <a:p>
            <a:r>
              <a:rPr lang="zh-TW" altLang="en-US" b="1" smtClean="0">
                <a:latin typeface="標楷體" pitchFamily="65" charset="-120"/>
                <a:ea typeface="標楷體" pitchFamily="65" charset="-120"/>
              </a:rPr>
              <a:t>狂犬病的傳播途徑？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365760" indent="-365760" fontAlgn="auto">
              <a:spcAft>
                <a:spcPts val="0"/>
              </a:spcAft>
              <a:defRPr/>
            </a:pPr>
            <a:r>
              <a:rPr lang="zh-TW" altLang="en-US" sz="3100" dirty="0">
                <a:solidFill>
                  <a:schemeClr val="tx1">
                    <a:lumMod val="85000"/>
                    <a:lumOff val="15000"/>
                  </a:schemeClr>
                </a:solidFill>
                <a:latin typeface="+mj-lt"/>
                <a:ea typeface="標楷體" pitchFamily="65" charset="-120"/>
                <a:cs typeface="+mj-cs"/>
              </a:rPr>
              <a:t>人類患者的唾液也會有狂犬病病毒，理論上有可能透過人與人直接傳染，但是至今尚無病例報告</a:t>
            </a:r>
            <a:r>
              <a:rPr lang="zh-TW" altLang="en-US" sz="3100" dirty="0" smtClean="0">
                <a:solidFill>
                  <a:schemeClr val="tx1">
                    <a:lumMod val="85000"/>
                    <a:lumOff val="15000"/>
                  </a:schemeClr>
                </a:solidFill>
                <a:latin typeface="+mj-lt"/>
                <a:ea typeface="標楷體" pitchFamily="65" charset="-120"/>
                <a:cs typeface="+mj-cs"/>
              </a:rPr>
              <a:t>。</a:t>
            </a:r>
            <a:endParaRPr lang="en-US" altLang="zh-TW" sz="3100" dirty="0" smtClean="0">
              <a:solidFill>
                <a:schemeClr val="tx1">
                  <a:lumMod val="85000"/>
                  <a:lumOff val="15000"/>
                </a:schemeClr>
              </a:solidFill>
              <a:latin typeface="+mj-lt"/>
              <a:ea typeface="標楷體" pitchFamily="65" charset="-120"/>
              <a:cs typeface="+mj-cs"/>
            </a:endParaRPr>
          </a:p>
          <a:p>
            <a:pPr marL="365760" indent="-365760" fontAlgn="auto">
              <a:spcAft>
                <a:spcPts val="0"/>
              </a:spcAft>
              <a:defRPr/>
            </a:pPr>
            <a:r>
              <a:rPr lang="zh-TW" altLang="en-US" sz="3100" dirty="0" smtClean="0">
                <a:solidFill>
                  <a:schemeClr val="tx1">
                    <a:lumMod val="85000"/>
                    <a:lumOff val="15000"/>
                  </a:schemeClr>
                </a:solidFill>
                <a:latin typeface="+mj-lt"/>
                <a:ea typeface="標楷體" pitchFamily="65" charset="-120"/>
                <a:cs typeface="+mj-cs"/>
              </a:rPr>
              <a:t>但</a:t>
            </a:r>
            <a:r>
              <a:rPr lang="zh-TW" altLang="en-US" sz="3100" dirty="0">
                <a:solidFill>
                  <a:schemeClr val="tx1">
                    <a:lumMod val="85000"/>
                    <a:lumOff val="15000"/>
                  </a:schemeClr>
                </a:solidFill>
                <a:latin typeface="+mj-lt"/>
                <a:ea typeface="標楷體" pitchFamily="65" charset="-120"/>
                <a:cs typeface="+mj-cs"/>
              </a:rPr>
              <a:t>曾發生因接受狂犬病感染患者捐贈器官導致受贈者感染狂犬病的案例。</a:t>
            </a:r>
          </a:p>
          <a:p>
            <a:pPr marL="365760" indent="-365760" fontAlgn="auto">
              <a:spcAft>
                <a:spcPts val="0"/>
              </a:spcAft>
              <a:defRPr/>
            </a:pPr>
            <a:endParaRPr lang="zh-TW" altLang="en-US" dirty="0">
              <a:solidFill>
                <a:schemeClr val="tx1">
                  <a:lumMod val="85000"/>
                  <a:lumOff val="15000"/>
                </a:schemeClr>
              </a:solidFill>
            </a:endParaRPr>
          </a:p>
        </p:txBody>
      </p:sp>
      <p:sp>
        <p:nvSpPr>
          <p:cNvPr id="18434" name="標題 2"/>
          <p:cNvSpPr>
            <a:spLocks noGrp="1"/>
          </p:cNvSpPr>
          <p:nvPr>
            <p:ph type="title"/>
          </p:nvPr>
        </p:nvSpPr>
        <p:spPr/>
        <p:txBody>
          <a:bodyPr/>
          <a:lstStyle/>
          <a:p>
            <a:r>
              <a:rPr lang="zh-TW" altLang="en-US" b="1" smtClean="0">
                <a:latin typeface="標楷體" pitchFamily="65" charset="-120"/>
                <a:ea typeface="標楷體" pitchFamily="65" charset="-120"/>
              </a:rPr>
              <a:t>狂犬病會人傳人嗎？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684213" y="2133600"/>
            <a:ext cx="7745412" cy="3876675"/>
          </a:xfrm>
        </p:spPr>
        <p:txBody>
          <a:bodyPr rtlCol="0">
            <a:normAutofit/>
          </a:bodyPr>
          <a:lstStyle/>
          <a:p>
            <a:pPr marL="365760" indent="-365760" fontAlgn="auto">
              <a:spcAft>
                <a:spcPts val="0"/>
              </a:spcAft>
              <a:defRPr/>
            </a:pPr>
            <a:r>
              <a:rPr lang="zh-TW" altLang="en-US" sz="3100" dirty="0">
                <a:solidFill>
                  <a:schemeClr val="tx1">
                    <a:lumMod val="85000"/>
                    <a:lumOff val="15000"/>
                  </a:schemeClr>
                </a:solidFill>
                <a:latin typeface="+mj-lt"/>
                <a:ea typeface="標楷體" pitchFamily="65" charset="-120"/>
                <a:cs typeface="+mj-cs"/>
              </a:rPr>
              <a:t>各種哺乳動物</a:t>
            </a:r>
            <a:r>
              <a:rPr lang="en-US" altLang="zh-TW" sz="3100" dirty="0" smtClean="0">
                <a:solidFill>
                  <a:schemeClr val="tx1">
                    <a:lumMod val="85000"/>
                    <a:lumOff val="15000"/>
                  </a:schemeClr>
                </a:solidFill>
                <a:latin typeface="+mj-lt"/>
                <a:ea typeface="標楷體" pitchFamily="65" charset="-120"/>
                <a:cs typeface="+mj-cs"/>
              </a:rPr>
              <a:t>(</a:t>
            </a:r>
            <a:r>
              <a:rPr lang="zh-TW" altLang="en-US" sz="3200" dirty="0" smtClean="0">
                <a:solidFill>
                  <a:schemeClr val="tx1">
                    <a:lumMod val="85000"/>
                    <a:lumOff val="15000"/>
                  </a:schemeClr>
                </a:solidFill>
                <a:ea typeface="標楷體" pitchFamily="65" charset="-120"/>
              </a:rPr>
              <a:t>如</a:t>
            </a:r>
            <a:r>
              <a:rPr lang="zh-TW" altLang="en-US" sz="3200" dirty="0">
                <a:solidFill>
                  <a:schemeClr val="tx1">
                    <a:lumMod val="85000"/>
                    <a:lumOff val="15000"/>
                  </a:schemeClr>
                </a:solidFill>
                <a:ea typeface="標楷體" pitchFamily="65" charset="-120"/>
              </a:rPr>
              <a:t>狗、貓、蝙蝠、鼬獾、浣熊、臭鼬、狐狸、獴等</a:t>
            </a:r>
            <a:r>
              <a:rPr lang="en-US" altLang="zh-TW" sz="3200" dirty="0" smtClean="0">
                <a:solidFill>
                  <a:schemeClr val="tx1">
                    <a:lumMod val="85000"/>
                    <a:lumOff val="15000"/>
                  </a:schemeClr>
                </a:solidFill>
                <a:ea typeface="標楷體" pitchFamily="65" charset="-120"/>
              </a:rPr>
              <a:t>)</a:t>
            </a:r>
            <a:r>
              <a:rPr lang="zh-TW" altLang="en-US" sz="3100" dirty="0" smtClean="0">
                <a:solidFill>
                  <a:schemeClr val="tx1">
                    <a:lumMod val="85000"/>
                    <a:lumOff val="15000"/>
                  </a:schemeClr>
                </a:solidFill>
                <a:latin typeface="+mj-lt"/>
                <a:ea typeface="標楷體" pitchFamily="65" charset="-120"/>
                <a:cs typeface="+mj-cs"/>
              </a:rPr>
              <a:t> 均可</a:t>
            </a:r>
            <a:r>
              <a:rPr lang="zh-TW" altLang="en-US" sz="3100" dirty="0">
                <a:solidFill>
                  <a:schemeClr val="tx1">
                    <a:lumMod val="85000"/>
                    <a:lumOff val="15000"/>
                  </a:schemeClr>
                </a:solidFill>
                <a:latin typeface="+mj-lt"/>
                <a:ea typeface="標楷體" pitchFamily="65" charset="-120"/>
                <a:cs typeface="+mj-cs"/>
              </a:rPr>
              <a:t>感染並傳播狂犬病。</a:t>
            </a:r>
          </a:p>
          <a:p>
            <a:pPr marL="0" indent="0" fontAlgn="auto">
              <a:spcAft>
                <a:spcPts val="0"/>
              </a:spcAft>
              <a:buFont typeface="Wingdings" pitchFamily="2" charset="2"/>
              <a:buNone/>
              <a:defRPr/>
            </a:pPr>
            <a:endParaRPr lang="zh-TW" altLang="en-US" dirty="0">
              <a:solidFill>
                <a:schemeClr val="tx1">
                  <a:lumMod val="85000"/>
                  <a:lumOff val="15000"/>
                </a:schemeClr>
              </a:solidFill>
            </a:endParaRPr>
          </a:p>
        </p:txBody>
      </p:sp>
      <p:sp>
        <p:nvSpPr>
          <p:cNvPr id="19458" name="標題 2"/>
          <p:cNvSpPr>
            <a:spLocks noGrp="1"/>
          </p:cNvSpPr>
          <p:nvPr>
            <p:ph type="title"/>
          </p:nvPr>
        </p:nvSpPr>
        <p:spPr>
          <a:xfrm>
            <a:off x="395288" y="549275"/>
            <a:ext cx="8424862" cy="1054100"/>
          </a:xfrm>
        </p:spPr>
        <p:txBody>
          <a:bodyPr/>
          <a:lstStyle/>
          <a:p>
            <a:r>
              <a:rPr lang="zh-TW" altLang="en-US" b="1" smtClean="0">
                <a:latin typeface="標楷體" pitchFamily="65" charset="-120"/>
                <a:ea typeface="標楷體" pitchFamily="65" charset="-120"/>
              </a:rPr>
              <a:t>那些動物會傳播狂犬病病毒？ </a:t>
            </a:r>
          </a:p>
        </p:txBody>
      </p:sp>
      <p:graphicFrame>
        <p:nvGraphicFramePr>
          <p:cNvPr id="4" name="表格 3"/>
          <p:cNvGraphicFramePr>
            <a:graphicFrameLocks noGrp="1"/>
          </p:cNvGraphicFramePr>
          <p:nvPr/>
        </p:nvGraphicFramePr>
        <p:xfrm>
          <a:off x="131763" y="3709988"/>
          <a:ext cx="8832888" cy="2930624"/>
        </p:xfrm>
        <a:graphic>
          <a:graphicData uri="http://schemas.openxmlformats.org/drawingml/2006/table">
            <a:tbl>
              <a:tblPr firstRow="1" bandRow="1">
                <a:tableStyleId>{8FD4443E-F989-4FC4-A0C8-D5A2AF1F390B}</a:tableStyleId>
              </a:tblPr>
              <a:tblGrid>
                <a:gridCol w="2190269"/>
                <a:gridCol w="1890091"/>
                <a:gridCol w="2448272"/>
                <a:gridCol w="2304256"/>
              </a:tblGrid>
              <a:tr h="2016224">
                <a:tc>
                  <a:txBody>
                    <a:bodyPr/>
                    <a:lstStyle/>
                    <a:p>
                      <a:endParaRPr lang="zh-TW" altLang="en-US" dirty="0"/>
                    </a:p>
                  </a:txBody>
                  <a:tcPr>
                    <a:lnL w="38100" cap="flat" cmpd="sng" algn="ctr">
                      <a:solidFill>
                        <a:schemeClr val="bg1"/>
                      </a:solidFill>
                      <a:prstDash val="solid"/>
                      <a:round/>
                      <a:headEnd type="none" w="med" len="med"/>
                      <a:tailEnd type="none" w="med" len="med"/>
                    </a:lnL>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r h="805844">
                <a:tc>
                  <a:txBody>
                    <a:bodyPr/>
                    <a:lstStyle/>
                    <a:p>
                      <a:pPr algn="ctr"/>
                      <a:endParaRPr lang="en-US" altLang="zh-TW" dirty="0" smtClean="0">
                        <a:latin typeface="標楷體" pitchFamily="65" charset="-120"/>
                        <a:ea typeface="標楷體" pitchFamily="65" charset="-120"/>
                      </a:endParaRPr>
                    </a:p>
                    <a:p>
                      <a:pPr algn="ctr"/>
                      <a:r>
                        <a:rPr lang="zh-TW" altLang="en-US" sz="3600" dirty="0" smtClean="0">
                          <a:latin typeface="標楷體" pitchFamily="65" charset="-120"/>
                          <a:ea typeface="標楷體" pitchFamily="65" charset="-120"/>
                        </a:rPr>
                        <a:t>狗</a:t>
                      </a:r>
                      <a:endParaRPr lang="zh-TW" altLang="en-US" sz="3600" dirty="0">
                        <a:latin typeface="標楷體" pitchFamily="65" charset="-120"/>
                        <a:ea typeface="標楷體" pitchFamily="65" charset="-120"/>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ctr"/>
                      <a:endParaRPr lang="en-US" altLang="zh-TW" sz="1800" kern="1200" dirty="0" smtClean="0">
                        <a:latin typeface="標楷體" pitchFamily="65" charset="-120"/>
                        <a:ea typeface="標楷體" pitchFamily="65" charset="-120"/>
                      </a:endParaRPr>
                    </a:p>
                    <a:p>
                      <a:pPr algn="l"/>
                      <a:r>
                        <a:rPr lang="zh-TW" altLang="en-US" sz="1800" kern="1200" baseline="0" dirty="0" smtClean="0">
                          <a:latin typeface="標楷體" pitchFamily="65" charset="-120"/>
                          <a:ea typeface="標楷體" pitchFamily="65" charset="-120"/>
                        </a:rPr>
                        <a:t>     </a:t>
                      </a:r>
                      <a:r>
                        <a:rPr lang="zh-TW" altLang="en-US" sz="3600" kern="1200" dirty="0" smtClean="0">
                          <a:latin typeface="標楷體" pitchFamily="65" charset="-120"/>
                          <a:ea typeface="標楷體" pitchFamily="65" charset="-120"/>
                        </a:rPr>
                        <a:t>貓</a:t>
                      </a:r>
                      <a:endParaRPr lang="zh-TW" altLang="en-US" sz="3600" kern="1200" dirty="0">
                        <a:solidFill>
                          <a:schemeClr val="dk1"/>
                        </a:solidFill>
                        <a:latin typeface="標楷體" pitchFamily="65" charset="-120"/>
                        <a:ea typeface="標楷體" pitchFamily="65" charset="-120"/>
                        <a:cs typeface="+mn-cs"/>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ctr"/>
                      <a:endParaRPr lang="en-US" altLang="zh-TW" dirty="0" smtClean="0">
                        <a:latin typeface="標楷體" pitchFamily="65" charset="-120"/>
                        <a:ea typeface="標楷體" pitchFamily="65" charset="-120"/>
                      </a:endParaRPr>
                    </a:p>
                    <a:p>
                      <a:pPr algn="ctr"/>
                      <a:r>
                        <a:rPr lang="zh-TW" altLang="en-US" sz="3600" dirty="0" smtClean="0">
                          <a:latin typeface="標楷體" pitchFamily="65" charset="-120"/>
                          <a:ea typeface="標楷體" pitchFamily="65" charset="-120"/>
                        </a:rPr>
                        <a:t>鼬獾</a:t>
                      </a:r>
                      <a:endParaRPr lang="zh-TW" altLang="en-US" sz="3600" dirty="0">
                        <a:latin typeface="標楷體" pitchFamily="65" charset="-120"/>
                        <a:ea typeface="標楷體" pitchFamily="65" charset="-120"/>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ctr"/>
                      <a:endParaRPr lang="en-US" altLang="zh-TW" dirty="0" smtClean="0">
                        <a:latin typeface="標楷體" pitchFamily="65" charset="-120"/>
                        <a:ea typeface="標楷體" pitchFamily="65" charset="-120"/>
                      </a:endParaRPr>
                    </a:p>
                    <a:p>
                      <a:pPr algn="ctr"/>
                      <a:r>
                        <a:rPr lang="zh-TW" altLang="en-US" sz="3600" dirty="0" smtClean="0">
                          <a:latin typeface="標楷體" pitchFamily="65" charset="-120"/>
                          <a:ea typeface="標楷體" pitchFamily="65" charset="-120"/>
                        </a:rPr>
                        <a:t>蝙蝠</a:t>
                      </a:r>
                      <a:endParaRPr lang="zh-TW" altLang="en-US" sz="3600" dirty="0">
                        <a:latin typeface="標楷體" pitchFamily="65" charset="-120"/>
                        <a:ea typeface="標楷體" pitchFamily="65" charset="-120"/>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r>
            </a:tbl>
          </a:graphicData>
        </a:graphic>
      </p:graphicFrame>
      <p:pic>
        <p:nvPicPr>
          <p:cNvPr id="19475" name="Picture 3"/>
          <p:cNvPicPr>
            <a:picLocks noChangeAspect="1" noChangeArrowheads="1"/>
          </p:cNvPicPr>
          <p:nvPr/>
        </p:nvPicPr>
        <p:blipFill>
          <a:blip r:embed="rId2" cstate="print"/>
          <a:srcRect/>
          <a:stretch>
            <a:fillRect/>
          </a:stretch>
        </p:blipFill>
        <p:spPr bwMode="auto">
          <a:xfrm>
            <a:off x="147638" y="3716338"/>
            <a:ext cx="2160587" cy="2016125"/>
          </a:xfrm>
          <a:prstGeom prst="rect">
            <a:avLst/>
          </a:prstGeom>
          <a:noFill/>
          <a:ln w="9525">
            <a:noFill/>
            <a:miter lim="800000"/>
            <a:headEnd/>
            <a:tailEnd/>
          </a:ln>
        </p:spPr>
      </p:pic>
      <p:pic>
        <p:nvPicPr>
          <p:cNvPr id="19476" name="Picture 4" descr="C:\Users\i7100026\Desktop\狂犬病\th.jpg"/>
          <p:cNvPicPr>
            <a:picLocks noChangeAspect="1" noChangeArrowheads="1"/>
          </p:cNvPicPr>
          <p:nvPr/>
        </p:nvPicPr>
        <p:blipFill>
          <a:blip r:embed="rId3" cstate="print"/>
          <a:srcRect/>
          <a:stretch>
            <a:fillRect/>
          </a:stretch>
        </p:blipFill>
        <p:spPr bwMode="auto">
          <a:xfrm>
            <a:off x="2293938" y="3716338"/>
            <a:ext cx="1871662" cy="2024062"/>
          </a:xfrm>
          <a:prstGeom prst="rect">
            <a:avLst/>
          </a:prstGeom>
          <a:noFill/>
          <a:ln w="9525">
            <a:noFill/>
            <a:miter lim="800000"/>
            <a:headEnd/>
            <a:tailEnd/>
          </a:ln>
        </p:spPr>
      </p:pic>
      <p:pic>
        <p:nvPicPr>
          <p:cNvPr id="19477" name="Picture 7" descr="C:\Users\i7100026\Desktop\狂犬病\thCA1XHMDZ.jpg"/>
          <p:cNvPicPr>
            <a:picLocks noChangeAspect="1" noChangeArrowheads="1"/>
          </p:cNvPicPr>
          <p:nvPr/>
        </p:nvPicPr>
        <p:blipFill>
          <a:blip r:embed="rId4" cstate="print"/>
          <a:srcRect/>
          <a:stretch>
            <a:fillRect/>
          </a:stretch>
        </p:blipFill>
        <p:spPr bwMode="auto">
          <a:xfrm>
            <a:off x="6659563" y="3716338"/>
            <a:ext cx="2305050" cy="2000250"/>
          </a:xfrm>
          <a:prstGeom prst="rect">
            <a:avLst/>
          </a:prstGeom>
          <a:noFill/>
          <a:ln w="9525">
            <a:noFill/>
            <a:miter lim="800000"/>
            <a:headEnd/>
            <a:tailEnd/>
          </a:ln>
        </p:spPr>
      </p:pic>
      <p:pic>
        <p:nvPicPr>
          <p:cNvPr id="19478" name="Picture 8" descr="C:\Users\i7100026\Desktop\狂犬病\17369656.jpg"/>
          <p:cNvPicPr>
            <a:picLocks noChangeAspect="1" noChangeArrowheads="1"/>
          </p:cNvPicPr>
          <p:nvPr/>
        </p:nvPicPr>
        <p:blipFill>
          <a:blip r:embed="rId5" cstate="print"/>
          <a:srcRect/>
          <a:stretch>
            <a:fillRect/>
          </a:stretch>
        </p:blipFill>
        <p:spPr bwMode="auto">
          <a:xfrm>
            <a:off x="4165600" y="3573463"/>
            <a:ext cx="2493963" cy="2132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365760" indent="-365760" fontAlgn="auto">
              <a:spcAft>
                <a:spcPts val="0"/>
              </a:spcAft>
              <a:defRPr/>
            </a:pPr>
            <a:r>
              <a:rPr lang="zh-TW" altLang="en-US" sz="3100" dirty="0">
                <a:solidFill>
                  <a:schemeClr val="tx1">
                    <a:lumMod val="85000"/>
                    <a:lumOff val="15000"/>
                  </a:schemeClr>
                </a:solidFill>
                <a:latin typeface="+mj-lt"/>
                <a:ea typeface="標楷體" pitchFamily="65" charset="-120"/>
                <a:cs typeface="+mj-cs"/>
              </a:rPr>
              <a:t>被抓咬傷後，病毒會存在傷口周圍</a:t>
            </a:r>
            <a:r>
              <a:rPr lang="zh-TW" altLang="en-US" sz="3100" dirty="0" smtClean="0">
                <a:solidFill>
                  <a:schemeClr val="tx1">
                    <a:lumMod val="85000"/>
                    <a:lumOff val="15000"/>
                  </a:schemeClr>
                </a:solidFill>
                <a:latin typeface="+mj-lt"/>
                <a:ea typeface="標楷體" pitchFamily="65" charset="-120"/>
                <a:cs typeface="+mj-cs"/>
              </a:rPr>
              <a:t>。</a:t>
            </a:r>
            <a:endParaRPr lang="en-US" altLang="zh-TW" sz="3100" dirty="0" smtClean="0">
              <a:solidFill>
                <a:schemeClr val="tx1">
                  <a:lumMod val="85000"/>
                  <a:lumOff val="15000"/>
                </a:schemeClr>
              </a:solidFill>
              <a:latin typeface="+mj-lt"/>
              <a:ea typeface="標楷體" pitchFamily="65" charset="-120"/>
              <a:cs typeface="+mj-cs"/>
            </a:endParaRPr>
          </a:p>
          <a:p>
            <a:pPr marL="365760" indent="-365760" fontAlgn="auto">
              <a:spcAft>
                <a:spcPts val="0"/>
              </a:spcAft>
              <a:defRPr/>
            </a:pPr>
            <a:r>
              <a:rPr lang="zh-TW" altLang="en-US" sz="3100" dirty="0" smtClean="0">
                <a:solidFill>
                  <a:schemeClr val="tx1">
                    <a:lumMod val="85000"/>
                    <a:lumOff val="15000"/>
                  </a:schemeClr>
                </a:solidFill>
                <a:latin typeface="+mj-lt"/>
                <a:ea typeface="標楷體" pitchFamily="65" charset="-120"/>
                <a:cs typeface="+mj-cs"/>
              </a:rPr>
              <a:t>約在</a:t>
            </a:r>
            <a:r>
              <a:rPr lang="en-US" altLang="zh-TW" sz="3100" dirty="0" smtClean="0">
                <a:solidFill>
                  <a:schemeClr val="tx1">
                    <a:lumMod val="85000"/>
                    <a:lumOff val="15000"/>
                  </a:schemeClr>
                </a:solidFill>
                <a:latin typeface="+mj-lt"/>
                <a:ea typeface="標楷體" pitchFamily="65" charset="-120"/>
                <a:cs typeface="+mj-cs"/>
              </a:rPr>
              <a:t>3~8</a:t>
            </a:r>
            <a:r>
              <a:rPr lang="zh-TW" altLang="en-US" sz="3100" dirty="0" smtClean="0">
                <a:solidFill>
                  <a:schemeClr val="tx1">
                    <a:lumMod val="85000"/>
                    <a:lumOff val="15000"/>
                  </a:schemeClr>
                </a:solidFill>
                <a:latin typeface="+mj-lt"/>
                <a:ea typeface="標楷體" pitchFamily="65" charset="-120"/>
                <a:cs typeface="+mj-cs"/>
              </a:rPr>
              <a:t>週</a:t>
            </a:r>
            <a:r>
              <a:rPr lang="zh-TW" altLang="en-US" sz="3100" dirty="0">
                <a:solidFill>
                  <a:schemeClr val="tx1">
                    <a:lumMod val="85000"/>
                    <a:lumOff val="15000"/>
                  </a:schemeClr>
                </a:solidFill>
                <a:latin typeface="+mj-lt"/>
                <a:ea typeface="標楷體" pitchFamily="65" charset="-120"/>
                <a:cs typeface="+mj-cs"/>
              </a:rPr>
              <a:t>內，由神經散播至腦部而發病</a:t>
            </a:r>
            <a:r>
              <a:rPr lang="zh-TW" altLang="en-US" dirty="0">
                <a:solidFill>
                  <a:schemeClr val="tx1">
                    <a:lumMod val="85000"/>
                    <a:lumOff val="15000"/>
                  </a:schemeClr>
                </a:solidFill>
              </a:rPr>
              <a:t>。</a:t>
            </a:r>
          </a:p>
          <a:p>
            <a:pPr marL="365760" indent="-365760" fontAlgn="auto">
              <a:spcAft>
                <a:spcPts val="0"/>
              </a:spcAft>
              <a:defRPr/>
            </a:pPr>
            <a:endParaRPr lang="zh-TW" altLang="en-US" dirty="0">
              <a:solidFill>
                <a:schemeClr val="tx1">
                  <a:lumMod val="85000"/>
                  <a:lumOff val="15000"/>
                </a:schemeClr>
              </a:solidFill>
            </a:endParaRPr>
          </a:p>
        </p:txBody>
      </p:sp>
      <p:sp>
        <p:nvSpPr>
          <p:cNvPr id="20482" name="標題 2"/>
          <p:cNvSpPr>
            <a:spLocks noGrp="1"/>
          </p:cNvSpPr>
          <p:nvPr>
            <p:ph type="title"/>
          </p:nvPr>
        </p:nvSpPr>
        <p:spPr/>
        <p:txBody>
          <a:bodyPr/>
          <a:lstStyle/>
          <a:p>
            <a:r>
              <a:rPr lang="zh-TW" altLang="en-US" b="1" smtClean="0">
                <a:latin typeface="標楷體" pitchFamily="65" charset="-120"/>
                <a:ea typeface="標楷體" pitchFamily="65" charset="-120"/>
              </a:rPr>
              <a:t>狂犬病病毒如何侵犯人體？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365760" indent="-365760" fontAlgn="auto">
              <a:spcAft>
                <a:spcPts val="0"/>
              </a:spcAft>
              <a:defRPr/>
            </a:pPr>
            <a:r>
              <a:rPr lang="zh-TW" altLang="en-US" sz="3100" dirty="0">
                <a:solidFill>
                  <a:schemeClr val="tx1">
                    <a:lumMod val="85000"/>
                    <a:lumOff val="15000"/>
                  </a:schemeClr>
                </a:solidFill>
                <a:latin typeface="+mj-lt"/>
                <a:ea typeface="標楷體" pitchFamily="65" charset="-120"/>
                <a:cs typeface="+mj-cs"/>
              </a:rPr>
              <a:t>潛伏期約</a:t>
            </a:r>
            <a:r>
              <a:rPr lang="en-US" altLang="zh-TW" sz="3100" dirty="0">
                <a:solidFill>
                  <a:schemeClr val="tx1">
                    <a:lumMod val="85000"/>
                    <a:lumOff val="15000"/>
                  </a:schemeClr>
                </a:solidFill>
                <a:latin typeface="+mj-lt"/>
                <a:ea typeface="標楷體" pitchFamily="65" charset="-120"/>
                <a:cs typeface="+mj-cs"/>
              </a:rPr>
              <a:t>1-3</a:t>
            </a:r>
            <a:r>
              <a:rPr lang="zh-TW" altLang="en-US" sz="3100" dirty="0">
                <a:solidFill>
                  <a:schemeClr val="tx1">
                    <a:lumMod val="85000"/>
                    <a:lumOff val="15000"/>
                  </a:schemeClr>
                </a:solidFill>
                <a:latin typeface="+mj-lt"/>
                <a:ea typeface="標楷體" pitchFamily="65" charset="-120"/>
                <a:cs typeface="+mj-cs"/>
              </a:rPr>
              <a:t>個月，視傷口嚴重程度、傷口部位等因素而定</a:t>
            </a:r>
            <a:r>
              <a:rPr lang="zh-TW" altLang="en-US" sz="3100" dirty="0" smtClean="0">
                <a:solidFill>
                  <a:schemeClr val="tx1">
                    <a:lumMod val="85000"/>
                    <a:lumOff val="15000"/>
                  </a:schemeClr>
                </a:solidFill>
                <a:latin typeface="+mj-lt"/>
                <a:ea typeface="標楷體" pitchFamily="65" charset="-120"/>
                <a:cs typeface="+mj-cs"/>
              </a:rPr>
              <a:t>。</a:t>
            </a:r>
            <a:endParaRPr lang="en-US" altLang="zh-TW" sz="3100" dirty="0" smtClean="0">
              <a:solidFill>
                <a:schemeClr val="tx1">
                  <a:lumMod val="85000"/>
                  <a:lumOff val="15000"/>
                </a:schemeClr>
              </a:solidFill>
              <a:latin typeface="+mj-lt"/>
              <a:ea typeface="標楷體" pitchFamily="65" charset="-120"/>
              <a:cs typeface="+mj-cs"/>
            </a:endParaRPr>
          </a:p>
          <a:p>
            <a:pPr marL="365760" indent="-365760" fontAlgn="auto">
              <a:spcAft>
                <a:spcPts val="0"/>
              </a:spcAft>
              <a:defRPr/>
            </a:pPr>
            <a:r>
              <a:rPr lang="zh-TW" altLang="en-US" sz="3100" dirty="0" smtClean="0">
                <a:solidFill>
                  <a:schemeClr val="tx1">
                    <a:lumMod val="85000"/>
                    <a:lumOff val="15000"/>
                  </a:schemeClr>
                </a:solidFill>
                <a:latin typeface="+mj-lt"/>
                <a:ea typeface="標楷體" pitchFamily="65" charset="-120"/>
                <a:cs typeface="+mj-cs"/>
              </a:rPr>
              <a:t>一旦</a:t>
            </a:r>
            <a:r>
              <a:rPr lang="zh-TW" altLang="en-US" sz="3100" dirty="0">
                <a:solidFill>
                  <a:schemeClr val="tx1">
                    <a:lumMod val="85000"/>
                    <a:lumOff val="15000"/>
                  </a:schemeClr>
                </a:solidFill>
                <a:latin typeface="+mj-lt"/>
                <a:ea typeface="標楷體" pitchFamily="65" charset="-120"/>
                <a:cs typeface="+mj-cs"/>
              </a:rPr>
              <a:t>發病，致死率接近</a:t>
            </a:r>
            <a:r>
              <a:rPr lang="en-US" altLang="zh-TW" sz="3100" dirty="0">
                <a:solidFill>
                  <a:schemeClr val="tx1">
                    <a:lumMod val="85000"/>
                    <a:lumOff val="15000"/>
                  </a:schemeClr>
                </a:solidFill>
                <a:latin typeface="+mj-lt"/>
                <a:ea typeface="標楷體" pitchFamily="65" charset="-120"/>
                <a:cs typeface="+mj-cs"/>
              </a:rPr>
              <a:t>100%</a:t>
            </a:r>
            <a:r>
              <a:rPr lang="zh-TW" altLang="en-US" sz="3100" dirty="0">
                <a:solidFill>
                  <a:schemeClr val="tx1">
                    <a:lumMod val="85000"/>
                    <a:lumOff val="15000"/>
                  </a:schemeClr>
                </a:solidFill>
                <a:latin typeface="+mj-lt"/>
                <a:ea typeface="標楷體" pitchFamily="65" charset="-120"/>
                <a:cs typeface="+mj-cs"/>
              </a:rPr>
              <a:t>。</a:t>
            </a:r>
          </a:p>
          <a:p>
            <a:pPr marL="365760" indent="-365760" fontAlgn="auto">
              <a:spcAft>
                <a:spcPts val="0"/>
              </a:spcAft>
              <a:defRPr/>
            </a:pPr>
            <a:endParaRPr lang="zh-TW" altLang="en-US" dirty="0">
              <a:solidFill>
                <a:schemeClr val="tx1">
                  <a:lumMod val="85000"/>
                  <a:lumOff val="15000"/>
                </a:schemeClr>
              </a:solidFill>
            </a:endParaRPr>
          </a:p>
        </p:txBody>
      </p:sp>
      <p:sp>
        <p:nvSpPr>
          <p:cNvPr id="21506" name="標題 2"/>
          <p:cNvSpPr>
            <a:spLocks noGrp="1"/>
          </p:cNvSpPr>
          <p:nvPr>
            <p:ph type="title"/>
          </p:nvPr>
        </p:nvSpPr>
        <p:spPr>
          <a:xfrm>
            <a:off x="684213" y="404813"/>
            <a:ext cx="7754937" cy="1054100"/>
          </a:xfrm>
        </p:spPr>
        <p:txBody>
          <a:bodyPr/>
          <a:lstStyle/>
          <a:p>
            <a:r>
              <a:rPr lang="zh-TW" altLang="en-US" b="1" smtClean="0">
                <a:latin typeface="標楷體" pitchFamily="65" charset="-120"/>
                <a:ea typeface="標楷體" pitchFamily="65" charset="-120"/>
              </a:rPr>
              <a:t>狂犬病的潛伏期有多長？死亡率有多高？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365760" indent="-365760" fontAlgn="auto">
              <a:spcAft>
                <a:spcPts val="0"/>
              </a:spcAft>
              <a:defRPr/>
            </a:pPr>
            <a:r>
              <a:rPr lang="zh-TW" altLang="en-US" sz="3100" dirty="0">
                <a:solidFill>
                  <a:schemeClr val="tx1">
                    <a:lumMod val="85000"/>
                    <a:lumOff val="15000"/>
                  </a:schemeClr>
                </a:solidFill>
                <a:latin typeface="+mj-lt"/>
                <a:ea typeface="標楷體" pitchFamily="65" charset="-120"/>
                <a:cs typeface="+mj-cs"/>
              </a:rPr>
              <a:t>狂犬病初期症狀有發熱、頭痛或咬傷部位異樣感，數天後出現異常亢奮或恐懼現象，然後麻痺、吞嚥困難、咽喉部痙攣，並引起恐水現象</a:t>
            </a:r>
            <a:r>
              <a:rPr lang="en-US" altLang="zh-TW" sz="3100" dirty="0">
                <a:solidFill>
                  <a:schemeClr val="tx1">
                    <a:lumMod val="85000"/>
                    <a:lumOff val="15000"/>
                  </a:schemeClr>
                </a:solidFill>
                <a:latin typeface="+mj-lt"/>
                <a:ea typeface="標楷體" pitchFamily="65" charset="-120"/>
                <a:cs typeface="+mj-cs"/>
              </a:rPr>
              <a:t>(</a:t>
            </a:r>
            <a:r>
              <a:rPr lang="zh-TW" altLang="en-US" sz="3100" dirty="0">
                <a:solidFill>
                  <a:schemeClr val="tx1">
                    <a:lumMod val="85000"/>
                    <a:lumOff val="15000"/>
                  </a:schemeClr>
                </a:solidFill>
                <a:latin typeface="+mj-lt"/>
                <a:ea typeface="標楷體" pitchFamily="65" charset="-120"/>
                <a:cs typeface="+mj-cs"/>
              </a:rPr>
              <a:t>因喝水或看到水引起之喉部痙攣</a:t>
            </a:r>
            <a:r>
              <a:rPr lang="en-US" altLang="zh-TW" sz="3100" dirty="0">
                <a:solidFill>
                  <a:schemeClr val="tx1">
                    <a:lumMod val="85000"/>
                    <a:lumOff val="15000"/>
                  </a:schemeClr>
                </a:solidFill>
                <a:latin typeface="+mj-lt"/>
                <a:ea typeface="標楷體" pitchFamily="65" charset="-120"/>
                <a:cs typeface="+mj-cs"/>
              </a:rPr>
              <a:t>)</a:t>
            </a:r>
            <a:r>
              <a:rPr lang="zh-TW" altLang="en-US" sz="3100" dirty="0">
                <a:solidFill>
                  <a:schemeClr val="tx1">
                    <a:lumMod val="85000"/>
                    <a:lumOff val="15000"/>
                  </a:schemeClr>
                </a:solidFill>
                <a:latin typeface="+mj-lt"/>
                <a:ea typeface="標楷體" pitchFamily="65" charset="-120"/>
                <a:cs typeface="+mj-cs"/>
              </a:rPr>
              <a:t>，隨後併有精神錯亂及抽搐等情況，患者常因呼吸麻痺而死亡。</a:t>
            </a:r>
          </a:p>
          <a:p>
            <a:pPr marL="365760" indent="-365760" fontAlgn="auto">
              <a:spcAft>
                <a:spcPts val="0"/>
              </a:spcAft>
              <a:defRPr/>
            </a:pPr>
            <a:endParaRPr lang="zh-TW" altLang="en-US" dirty="0">
              <a:solidFill>
                <a:schemeClr val="tx1">
                  <a:lumMod val="85000"/>
                  <a:lumOff val="15000"/>
                </a:schemeClr>
              </a:solidFill>
            </a:endParaRPr>
          </a:p>
        </p:txBody>
      </p:sp>
      <p:sp>
        <p:nvSpPr>
          <p:cNvPr id="22530" name="標題 2"/>
          <p:cNvSpPr>
            <a:spLocks noGrp="1"/>
          </p:cNvSpPr>
          <p:nvPr>
            <p:ph type="title"/>
          </p:nvPr>
        </p:nvSpPr>
        <p:spPr/>
        <p:txBody>
          <a:bodyPr/>
          <a:lstStyle/>
          <a:p>
            <a:r>
              <a:rPr lang="zh-TW" altLang="en-US" b="1" smtClean="0">
                <a:latin typeface="標楷體" pitchFamily="65" charset="-120"/>
                <a:ea typeface="標楷體" pitchFamily="65" charset="-120"/>
              </a:rPr>
              <a:t>狂犬病有什麼症狀？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精裝版">
  <a:themeElements>
    <a:clrScheme name="精裝版">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精裝版">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精裝版">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精裝版">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Dragon</Template>
  <TotalTime>760</TotalTime>
  <Words>954</Words>
  <Application>Microsoft Office PowerPoint</Application>
  <PresentationFormat>如螢幕大小 (4:3)</PresentationFormat>
  <Paragraphs>63</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精裝版</vt:lpstr>
      <vt:lpstr>狂犬病Q&amp;A</vt:lpstr>
      <vt:lpstr>狂犬病的流行概況為何？</vt:lpstr>
      <vt:lpstr>什麼是狂犬病？ </vt:lpstr>
      <vt:lpstr>狂犬病的傳播途徑？ </vt:lpstr>
      <vt:lpstr>狂犬病會人傳人嗎？ </vt:lpstr>
      <vt:lpstr>那些動物會傳播狂犬病病毒？ </vt:lpstr>
      <vt:lpstr>狂犬病病毒如何侵犯人體？ </vt:lpstr>
      <vt:lpstr>狂犬病的潛伏期有多長？死亡率有多高？ </vt:lpstr>
      <vt:lpstr>狂犬病有什麼症狀？ </vt:lpstr>
      <vt:lpstr>被動物抓咬傷我該怎麼辦？</vt:lpstr>
      <vt:lpstr>被動物抓咬傷我該怎麼辦？ </vt:lpstr>
      <vt:lpstr>遭受動物抓咬傷該怎麼辦？ </vt:lpstr>
      <vt:lpstr>哪些情況可考慮施打狂犬病抓咬傷前之預防接種？ </vt:lpstr>
      <vt:lpstr>已接受完整的「抓咬傷前預防接種（3劑）」，在疫區遭受動物咬傷，還需要再接種疫苗嗎？ </vt:lpstr>
      <vt:lpstr>資料來源</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我不要跟流行-                 腸病毒不要跟著我</dc:title>
  <dc:creator>FIS</dc:creator>
  <cp:lastModifiedBy>user</cp:lastModifiedBy>
  <cp:revision>73</cp:revision>
  <dcterms:created xsi:type="dcterms:W3CDTF">2013-05-08T03:25:15Z</dcterms:created>
  <dcterms:modified xsi:type="dcterms:W3CDTF">2013-08-13T01:31:13Z</dcterms:modified>
</cp:coreProperties>
</file>